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sldIdLst>
    <p:sldId id="256" r:id="rId2"/>
    <p:sldId id="257" r:id="rId3"/>
    <p:sldId id="258" r:id="rId4"/>
    <p:sldId id="259" r:id="rId5"/>
    <p:sldId id="260" r:id="rId6"/>
    <p:sldId id="261" r:id="rId7"/>
    <p:sldId id="262" r:id="rId8"/>
    <p:sldId id="263" r:id="rId9"/>
    <p:sldId id="300" r:id="rId10"/>
    <p:sldId id="301" r:id="rId11"/>
    <p:sldId id="264" r:id="rId12"/>
    <p:sldId id="266" r:id="rId13"/>
    <p:sldId id="271" r:id="rId14"/>
    <p:sldId id="273" r:id="rId15"/>
    <p:sldId id="274" r:id="rId16"/>
    <p:sldId id="277" r:id="rId17"/>
    <p:sldId id="279" r:id="rId18"/>
    <p:sldId id="315" r:id="rId19"/>
    <p:sldId id="316" r:id="rId20"/>
    <p:sldId id="293" r:id="rId21"/>
    <p:sldId id="288" r:id="rId22"/>
    <p:sldId id="294" r:id="rId23"/>
    <p:sldId id="304" r:id="rId24"/>
    <p:sldId id="297" r:id="rId25"/>
    <p:sldId id="302" r:id="rId26"/>
    <p:sldId id="298" r:id="rId27"/>
    <p:sldId id="303" r:id="rId28"/>
    <p:sldId id="313" r:id="rId29"/>
    <p:sldId id="314" r:id="rId30"/>
    <p:sldId id="305" r:id="rId31"/>
    <p:sldId id="296" r:id="rId32"/>
    <p:sldId id="307" r:id="rId33"/>
    <p:sldId id="308" r:id="rId34"/>
    <p:sldId id="306" r:id="rId35"/>
    <p:sldId id="311" r:id="rId36"/>
    <p:sldId id="309" r:id="rId37"/>
    <p:sldId id="295" r:id="rId38"/>
    <p:sldId id="289" r:id="rId39"/>
    <p:sldId id="317" r:id="rId40"/>
    <p:sldId id="318" r:id="rId41"/>
    <p:sldId id="319" r:id="rId42"/>
    <p:sldId id="312" r:id="rId43"/>
  </p:sldIdLst>
  <p:sldSz cx="6858000" cy="9144000" type="screen4x3"/>
  <p:notesSz cx="6761163" cy="99425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906" y="786"/>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2"/>
      </p:bgRef>
    </p:bg>
    <p:spTree>
      <p:nvGrpSpPr>
        <p:cNvPr id="1" name=""/>
        <p:cNvGrpSpPr/>
        <p:nvPr/>
      </p:nvGrpSpPr>
      <p:grpSpPr>
        <a:xfrm>
          <a:off x="0" y="0"/>
          <a:ext cx="0" cy="0"/>
          <a:chOff x="0" y="0"/>
          <a:chExt cx="0" cy="0"/>
        </a:xfrm>
      </p:grpSpPr>
      <p:sp>
        <p:nvSpPr>
          <p:cNvPr id="15" name="14 Dikdörtgen"/>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6743700" y="4064"/>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0" y="0"/>
            <a:ext cx="6858000" cy="3352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Dikdörtgen"/>
          <p:cNvSpPr>
            <a:spLocks noChangeArrowheads="1"/>
          </p:cNvSpPr>
          <p:nvPr/>
        </p:nvSpPr>
        <p:spPr bwMode="auto">
          <a:xfrm>
            <a:off x="109728" y="8522209"/>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Alt Başlık"/>
          <p:cNvSpPr>
            <a:spLocks noGrp="1"/>
          </p:cNvSpPr>
          <p:nvPr>
            <p:ph type="subTitle" idx="1"/>
          </p:nvPr>
        </p:nvSpPr>
        <p:spPr>
          <a:xfrm>
            <a:off x="1028700" y="3759200"/>
            <a:ext cx="4800600" cy="23368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17" name="16 Altbilgi Yer Tutucusu"/>
          <p:cNvSpPr>
            <a:spLocks noGrp="1"/>
          </p:cNvSpPr>
          <p:nvPr>
            <p:ph type="ftr" sz="quarter" idx="11"/>
          </p:nvPr>
        </p:nvSpPr>
        <p:spPr/>
        <p:txBody>
          <a:bodyPr/>
          <a:lstStyle/>
          <a:p>
            <a:endParaRPr lang="tr-TR"/>
          </a:p>
        </p:txBody>
      </p:sp>
      <p:sp>
        <p:nvSpPr>
          <p:cNvPr id="7" name="6 Düz Bağlayıcı"/>
          <p:cNvSpPr>
            <a:spLocks noChangeShapeType="1"/>
          </p:cNvSpPr>
          <p:nvPr/>
        </p:nvSpPr>
        <p:spPr bwMode="auto">
          <a:xfrm>
            <a:off x="116586" y="3226816"/>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Dikdörtgen"/>
          <p:cNvSpPr>
            <a:spLocks noChangeArrowheads="1"/>
          </p:cNvSpPr>
          <p:nvPr/>
        </p:nvSpPr>
        <p:spPr bwMode="auto">
          <a:xfrm>
            <a:off x="114300" y="203200"/>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Oval"/>
          <p:cNvSpPr/>
          <p:nvPr/>
        </p:nvSpPr>
        <p:spPr>
          <a:xfrm>
            <a:off x="3200400" y="2820416"/>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Oval"/>
          <p:cNvSpPr/>
          <p:nvPr/>
        </p:nvSpPr>
        <p:spPr>
          <a:xfrm>
            <a:off x="3271266" y="2946400"/>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Slayt Numarası Yer Tutucusu"/>
          <p:cNvSpPr>
            <a:spLocks noGrp="1"/>
          </p:cNvSpPr>
          <p:nvPr>
            <p:ph type="sldNum" sz="quarter" idx="12"/>
          </p:nvPr>
        </p:nvSpPr>
        <p:spPr>
          <a:xfrm>
            <a:off x="3257550" y="2932601"/>
            <a:ext cx="342900" cy="588433"/>
          </a:xfrm>
        </p:spPr>
        <p:txBody>
          <a:bodyPr/>
          <a:lstStyle>
            <a:lvl1pPr>
              <a:defRPr>
                <a:solidFill>
                  <a:schemeClr val="accent3">
                    <a:shade val="75000"/>
                  </a:schemeClr>
                </a:solidFill>
              </a:defRPr>
            </a:lvl1pPr>
          </a:lstStyle>
          <a:p>
            <a:fld id="{E6E5FF99-3E90-4E1C-82BF-EE0DE276B78B}" type="slidenum">
              <a:rPr lang="tr-TR" smtClean="0"/>
              <a:pPr/>
              <a:t>‹#›</a:t>
            </a:fld>
            <a:endParaRPr lang="tr-TR"/>
          </a:p>
        </p:txBody>
      </p:sp>
      <p:sp>
        <p:nvSpPr>
          <p:cNvPr id="8" name="7 Başlık"/>
          <p:cNvSpPr>
            <a:spLocks noGrp="1"/>
          </p:cNvSpPr>
          <p:nvPr>
            <p:ph type="ctrTitle"/>
          </p:nvPr>
        </p:nvSpPr>
        <p:spPr>
          <a:xfrm>
            <a:off x="514350" y="508000"/>
            <a:ext cx="5829300" cy="2336800"/>
          </a:xfrm>
        </p:spPr>
        <p:txBody>
          <a:bodyPr anchor="b"/>
          <a:lstStyle>
            <a:lvl1pPr>
              <a:defRPr sz="4200">
                <a:solidFill>
                  <a:schemeClr val="accent1"/>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6E5FF99-3E90-4E1C-82BF-EE0DE276B78B}"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bg>
      <p:bgRef idx="1001">
        <a:schemeClr val="bg2"/>
      </p:bgRef>
    </p:bg>
    <p:spTree>
      <p:nvGrpSpPr>
        <p:cNvPr id="1" name=""/>
        <p:cNvGrpSpPr/>
        <p:nvPr/>
      </p:nvGrpSpPr>
      <p:grpSpPr>
        <a:xfrm>
          <a:off x="0" y="0"/>
          <a:ext cx="0" cy="0"/>
          <a:chOff x="0" y="0"/>
          <a:chExt cx="0" cy="0"/>
        </a:xfrm>
      </p:grpSpPr>
      <p:sp>
        <p:nvSpPr>
          <p:cNvPr id="7" name="6 Dikdörtgen"/>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Dikdörtgen"/>
          <p:cNvSpPr>
            <a:spLocks noChangeArrowheads="1"/>
          </p:cNvSpPr>
          <p:nvPr/>
        </p:nvSpPr>
        <p:spPr bwMode="white">
          <a:xfrm>
            <a:off x="5257800" y="0"/>
            <a:ext cx="16002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Dikdörtgen"/>
          <p:cNvSpPr>
            <a:spLocks noChangeArrowheads="1"/>
          </p:cNvSpPr>
          <p:nvPr/>
        </p:nvSpPr>
        <p:spPr bwMode="white">
          <a:xfrm>
            <a:off x="0" y="0"/>
            <a:ext cx="6858000" cy="20726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Dikdörtgen"/>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Dikdörtgen"/>
          <p:cNvSpPr>
            <a:spLocks noChangeArrowheads="1"/>
          </p:cNvSpPr>
          <p:nvPr/>
        </p:nvSpPr>
        <p:spPr bwMode="auto">
          <a:xfrm>
            <a:off x="109728" y="8522209"/>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Dikdörtgen"/>
          <p:cNvSpPr>
            <a:spLocks noChangeArrowheads="1"/>
          </p:cNvSpPr>
          <p:nvPr/>
        </p:nvSpPr>
        <p:spPr bwMode="auto">
          <a:xfrm>
            <a:off x="114300" y="207264"/>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Düz Bağlayıcı"/>
          <p:cNvSpPr>
            <a:spLocks noChangeShapeType="1"/>
          </p:cNvSpPr>
          <p:nvPr/>
        </p:nvSpPr>
        <p:spPr bwMode="auto">
          <a:xfrm rot="5400000">
            <a:off x="1194816" y="4370832"/>
            <a:ext cx="8327136"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13 Oval"/>
          <p:cNvSpPr/>
          <p:nvPr/>
        </p:nvSpPr>
        <p:spPr>
          <a:xfrm>
            <a:off x="5129784" y="3901017"/>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Oval"/>
          <p:cNvSpPr/>
          <p:nvPr/>
        </p:nvSpPr>
        <p:spPr>
          <a:xfrm>
            <a:off x="5200650" y="4027001"/>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5186934" y="4013202"/>
            <a:ext cx="342900" cy="588433"/>
          </a:xfrm>
        </p:spPr>
        <p:txBody>
          <a:bodyPr/>
          <a:lstStyle/>
          <a:p>
            <a:fld id="{E6E5FF99-3E90-4E1C-82BF-EE0DE276B78B}" type="slidenum">
              <a:rPr lang="tr-TR" smtClean="0"/>
              <a:pPr/>
              <a:t>‹#›</a:t>
            </a:fld>
            <a:endParaRPr lang="tr-TR"/>
          </a:p>
        </p:txBody>
      </p:sp>
      <p:sp>
        <p:nvSpPr>
          <p:cNvPr id="3" name="2 Dikey Metin Yer Tutucusu"/>
          <p:cNvSpPr>
            <a:spLocks noGrp="1"/>
          </p:cNvSpPr>
          <p:nvPr>
            <p:ph type="body" orient="vert" idx="1"/>
          </p:nvPr>
        </p:nvSpPr>
        <p:spPr>
          <a:xfrm>
            <a:off x="228600" y="406400"/>
            <a:ext cx="4914900" cy="7761821"/>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5" name="4 Altbilgi Yer Tutucusu"/>
          <p:cNvSpPr>
            <a:spLocks noGrp="1"/>
          </p:cNvSpPr>
          <p:nvPr>
            <p:ph type="ftr" sz="quarter" idx="11"/>
          </p:nvPr>
        </p:nvSpPr>
        <p:spPr/>
        <p:txBody>
          <a:bodyPr/>
          <a:lstStyle/>
          <a:p>
            <a:endParaRPr lang="tr-TR"/>
          </a:p>
        </p:txBody>
      </p:sp>
      <p:sp>
        <p:nvSpPr>
          <p:cNvPr id="2" name="1 Dikey Başlık"/>
          <p:cNvSpPr>
            <a:spLocks noGrp="1"/>
          </p:cNvSpPr>
          <p:nvPr>
            <p:ph type="title" orient="vert"/>
          </p:nvPr>
        </p:nvSpPr>
        <p:spPr>
          <a:xfrm>
            <a:off x="5543550" y="406402"/>
            <a:ext cx="1085850" cy="7802033"/>
          </a:xfrm>
        </p:spPr>
        <p:txBody>
          <a:bodyPr vert="eaVert"/>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solidFill>
                  <a:schemeClr val="accent3">
                    <a:shade val="75000"/>
                  </a:schemeClr>
                </a:solidFill>
              </a:defRPr>
            </a:lvl1p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a:xfrm>
            <a:off x="3271266" y="1368497"/>
            <a:ext cx="342900" cy="588433"/>
          </a:xfrm>
        </p:spPr>
        <p:txBody>
          <a:bodyPr/>
          <a:lstStyle/>
          <a:p>
            <a:fld id="{E6E5FF99-3E90-4E1C-82BF-EE0DE276B78B}" type="slidenum">
              <a:rPr lang="tr-TR" smtClean="0"/>
              <a:pPr/>
              <a:t>‹#›</a:t>
            </a:fld>
            <a:endParaRPr lang="tr-TR"/>
          </a:p>
        </p:txBody>
      </p:sp>
      <p:sp>
        <p:nvSpPr>
          <p:cNvPr id="8" name="7 İçerik Yer Tutucusu"/>
          <p:cNvSpPr>
            <a:spLocks noGrp="1"/>
          </p:cNvSpPr>
          <p:nvPr>
            <p:ph sz="quarter" idx="1"/>
          </p:nvPr>
        </p:nvSpPr>
        <p:spPr>
          <a:xfrm>
            <a:off x="226314" y="2036064"/>
            <a:ext cx="6377940" cy="6096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1"/>
      </p:bgRef>
    </p:bg>
    <p:spTree>
      <p:nvGrpSpPr>
        <p:cNvPr id="1" name=""/>
        <p:cNvGrpSpPr/>
        <p:nvPr/>
      </p:nvGrpSpPr>
      <p:grpSpPr>
        <a:xfrm>
          <a:off x="0" y="0"/>
          <a:ext cx="0" cy="0"/>
          <a:chOff x="0" y="0"/>
          <a:chExt cx="0" cy="0"/>
        </a:xfrm>
      </p:grpSpPr>
      <p:sp>
        <p:nvSpPr>
          <p:cNvPr id="17" name="16 Dikdörtgen"/>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Dikdörtgen"/>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0" y="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6743700" y="2540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114300" y="3048000"/>
            <a:ext cx="6624828" cy="406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Dikdörtgen"/>
          <p:cNvSpPr>
            <a:spLocks noChangeArrowheads="1"/>
          </p:cNvSpPr>
          <p:nvPr/>
        </p:nvSpPr>
        <p:spPr bwMode="auto">
          <a:xfrm>
            <a:off x="116586" y="189803"/>
            <a:ext cx="6624828" cy="2852928"/>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Metin Yer Tutucusu"/>
          <p:cNvSpPr>
            <a:spLocks noGrp="1"/>
          </p:cNvSpPr>
          <p:nvPr>
            <p:ph type="body" idx="1"/>
          </p:nvPr>
        </p:nvSpPr>
        <p:spPr>
          <a:xfrm>
            <a:off x="1026319" y="3657601"/>
            <a:ext cx="4860131" cy="2230967"/>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3" name="12 Dikdörtgen"/>
          <p:cNvSpPr>
            <a:spLocks noChangeArrowheads="1"/>
          </p:cNvSpPr>
          <p:nvPr/>
        </p:nvSpPr>
        <p:spPr bwMode="auto">
          <a:xfrm>
            <a:off x="109728" y="8522209"/>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Dikdörtgen"/>
          <p:cNvSpPr>
            <a:spLocks noChangeArrowheads="1"/>
          </p:cNvSpPr>
          <p:nvPr/>
        </p:nvSpPr>
        <p:spPr bwMode="auto">
          <a:xfrm>
            <a:off x="114300" y="203200"/>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Altbilgi Yer Tutucusu"/>
          <p:cNvSpPr>
            <a:spLocks noGrp="1"/>
          </p:cNvSpPr>
          <p:nvPr>
            <p:ph type="ftr" sz="quarter" idx="11"/>
          </p:nvPr>
        </p:nvSpPr>
        <p:spPr/>
        <p:txBody>
          <a:bodyPr/>
          <a:lstStyle/>
          <a:p>
            <a:endParaRPr lang="tr-TR"/>
          </a:p>
        </p:txBody>
      </p:sp>
      <p:sp>
        <p:nvSpPr>
          <p:cNvPr id="4" name="3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8" name="7 Düz Bağlayıcı"/>
          <p:cNvSpPr>
            <a:spLocks noChangeShapeType="1"/>
          </p:cNvSpPr>
          <p:nvPr/>
        </p:nvSpPr>
        <p:spPr bwMode="auto">
          <a:xfrm>
            <a:off x="114300" y="3251200"/>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Oval"/>
          <p:cNvSpPr/>
          <p:nvPr/>
        </p:nvSpPr>
        <p:spPr>
          <a:xfrm>
            <a:off x="3200400" y="2820416"/>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Oval"/>
          <p:cNvSpPr/>
          <p:nvPr/>
        </p:nvSpPr>
        <p:spPr>
          <a:xfrm>
            <a:off x="3271266" y="2946400"/>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3257550" y="2932601"/>
            <a:ext cx="342900" cy="588433"/>
          </a:xfrm>
        </p:spPr>
        <p:txBody>
          <a:bodyPr/>
          <a:lstStyle>
            <a:lvl1pPr>
              <a:defRPr>
                <a:solidFill>
                  <a:schemeClr val="accent3">
                    <a:shade val="75000"/>
                  </a:schemeClr>
                </a:solidFill>
              </a:defRPr>
            </a:lvl1pPr>
          </a:lstStyle>
          <a:p>
            <a:fld id="{E6E5FF99-3E90-4E1C-82BF-EE0DE276B78B}" type="slidenum">
              <a:rPr lang="tr-TR" smtClean="0"/>
              <a:pPr/>
              <a:t>‹#›</a:t>
            </a:fld>
            <a:endParaRPr lang="tr-TR"/>
          </a:p>
        </p:txBody>
      </p:sp>
      <p:sp>
        <p:nvSpPr>
          <p:cNvPr id="2" name="1 Başlık"/>
          <p:cNvSpPr>
            <a:spLocks noGrp="1"/>
          </p:cNvSpPr>
          <p:nvPr>
            <p:ph type="title"/>
          </p:nvPr>
        </p:nvSpPr>
        <p:spPr>
          <a:xfrm>
            <a:off x="541735" y="711200"/>
            <a:ext cx="5829300" cy="2032000"/>
          </a:xfrm>
        </p:spPr>
        <p:txBody>
          <a:bodyPr anchor="b"/>
          <a:lstStyle>
            <a:lvl1pPr algn="ctr">
              <a:buNone/>
              <a:defRPr sz="4200" b="0" cap="none" baseline="0">
                <a:solidFill>
                  <a:srgbClr val="FFFFFF"/>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226314" y="304800"/>
            <a:ext cx="6400800" cy="1011936"/>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a:xfrm>
            <a:off x="4343400" y="8546592"/>
            <a:ext cx="2283714" cy="487680"/>
          </a:xfrm>
        </p:spPr>
        <p:txBody>
          <a:bodyPr/>
          <a:lstStyle/>
          <a:p>
            <a:fld id="{CCAFD28E-1B69-4479-B800-8813077486F6}" type="datetimeFigureOut">
              <a:rPr lang="tr-TR" smtClean="0"/>
              <a:pPr/>
              <a:t>18.05.2021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6E5FF99-3E90-4E1C-82BF-EE0DE276B78B}" type="slidenum">
              <a:rPr lang="tr-TR" smtClean="0"/>
              <a:pPr/>
              <a:t>‹#›</a:t>
            </a:fld>
            <a:endParaRPr lang="tr-TR"/>
          </a:p>
        </p:txBody>
      </p:sp>
      <p:sp>
        <p:nvSpPr>
          <p:cNvPr id="8" name="7 Düz Bağlayıcı"/>
          <p:cNvSpPr>
            <a:spLocks noChangeShapeType="1"/>
          </p:cNvSpPr>
          <p:nvPr/>
        </p:nvSpPr>
        <p:spPr bwMode="auto">
          <a:xfrm flipV="1">
            <a:off x="3422310" y="2100870"/>
            <a:ext cx="6691" cy="6426076"/>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İçerik Yer Tutucusu"/>
          <p:cNvSpPr>
            <a:spLocks noGrp="1"/>
          </p:cNvSpPr>
          <p:nvPr>
            <p:ph sz="half" idx="1"/>
          </p:nvPr>
        </p:nvSpPr>
        <p:spPr>
          <a:xfrm>
            <a:off x="226314" y="1828800"/>
            <a:ext cx="3028950" cy="6242304"/>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11 İçerik Yer Tutucusu"/>
          <p:cNvSpPr>
            <a:spLocks noGrp="1"/>
          </p:cNvSpPr>
          <p:nvPr>
            <p:ph sz="half" idx="2"/>
          </p:nvPr>
        </p:nvSpPr>
        <p:spPr>
          <a:xfrm>
            <a:off x="3600450" y="1828800"/>
            <a:ext cx="3028950" cy="6242304"/>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1">
        <a:schemeClr val="bg2"/>
      </p:bgRef>
    </p:bg>
    <p:spTree>
      <p:nvGrpSpPr>
        <p:cNvPr id="1" name=""/>
        <p:cNvGrpSpPr/>
        <p:nvPr/>
      </p:nvGrpSpPr>
      <p:grpSpPr>
        <a:xfrm>
          <a:off x="0" y="0"/>
          <a:ext cx="0" cy="0"/>
          <a:chOff x="0" y="0"/>
          <a:chExt cx="0" cy="0"/>
        </a:xfrm>
      </p:grpSpPr>
      <p:sp>
        <p:nvSpPr>
          <p:cNvPr id="10" name="9 Düz Bağlayıcı"/>
          <p:cNvSpPr>
            <a:spLocks noChangeShapeType="1"/>
          </p:cNvSpPr>
          <p:nvPr/>
        </p:nvSpPr>
        <p:spPr bwMode="auto">
          <a:xfrm flipV="1">
            <a:off x="3429000" y="2933700"/>
            <a:ext cx="0" cy="5583936"/>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Dikdörtgen"/>
          <p:cNvSpPr>
            <a:spLocks noChangeArrowheads="1"/>
          </p:cNvSpPr>
          <p:nvPr/>
        </p:nvSpPr>
        <p:spPr bwMode="white">
          <a:xfrm>
            <a:off x="0" y="0"/>
            <a:ext cx="6858000" cy="1930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20 Dikdörtgen"/>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21 Dikdörtgen"/>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Dikdörtgen"/>
          <p:cNvSpPr/>
          <p:nvPr/>
        </p:nvSpPr>
        <p:spPr>
          <a:xfrm>
            <a:off x="114300" y="1828800"/>
            <a:ext cx="6624828"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ikdörtgen"/>
          <p:cNvSpPr>
            <a:spLocks noChangeArrowheads="1"/>
          </p:cNvSpPr>
          <p:nvPr/>
        </p:nvSpPr>
        <p:spPr bwMode="auto">
          <a:xfrm>
            <a:off x="109442" y="8522208"/>
            <a:ext cx="6624828" cy="41452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Metin Yer Tutucusu"/>
          <p:cNvSpPr>
            <a:spLocks noGrp="1"/>
          </p:cNvSpPr>
          <p:nvPr>
            <p:ph type="body" idx="1"/>
          </p:nvPr>
        </p:nvSpPr>
        <p:spPr>
          <a:xfrm>
            <a:off x="226314" y="2032000"/>
            <a:ext cx="3030141"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3593498" y="2032000"/>
            <a:ext cx="3031331"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8" name="7 Altbilgi Yer Tutucusu"/>
          <p:cNvSpPr>
            <a:spLocks noGrp="1"/>
          </p:cNvSpPr>
          <p:nvPr>
            <p:ph type="ftr" sz="quarter" idx="11"/>
          </p:nvPr>
        </p:nvSpPr>
        <p:spPr>
          <a:xfrm>
            <a:off x="228600" y="8546592"/>
            <a:ext cx="2686050" cy="487680"/>
          </a:xfrm>
        </p:spPr>
        <p:txBody>
          <a:bodyPr/>
          <a:lstStyle/>
          <a:p>
            <a:endParaRPr lang="tr-TR"/>
          </a:p>
        </p:txBody>
      </p:sp>
      <p:sp>
        <p:nvSpPr>
          <p:cNvPr id="15" name="14 Düz Bağlayıcı"/>
          <p:cNvSpPr>
            <a:spLocks noChangeShapeType="1"/>
          </p:cNvSpPr>
          <p:nvPr/>
        </p:nvSpPr>
        <p:spPr bwMode="auto">
          <a:xfrm>
            <a:off x="114300" y="1706880"/>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auto">
          <a:xfrm>
            <a:off x="114300" y="207264"/>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23 İçerik Yer Tutucusu"/>
          <p:cNvSpPr>
            <a:spLocks noGrp="1"/>
          </p:cNvSpPr>
          <p:nvPr>
            <p:ph sz="quarter" idx="2"/>
          </p:nvPr>
        </p:nvSpPr>
        <p:spPr>
          <a:xfrm>
            <a:off x="226314" y="3295178"/>
            <a:ext cx="3031236" cy="5091205"/>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25 İçerik Yer Tutucusu"/>
          <p:cNvSpPr>
            <a:spLocks noGrp="1"/>
          </p:cNvSpPr>
          <p:nvPr>
            <p:ph sz="quarter" idx="4"/>
          </p:nvPr>
        </p:nvSpPr>
        <p:spPr>
          <a:xfrm>
            <a:off x="3600450" y="3295177"/>
            <a:ext cx="3028950" cy="5096256"/>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Oval"/>
          <p:cNvSpPr/>
          <p:nvPr/>
        </p:nvSpPr>
        <p:spPr>
          <a:xfrm>
            <a:off x="3200400" y="1274715"/>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Oval"/>
          <p:cNvSpPr/>
          <p:nvPr/>
        </p:nvSpPr>
        <p:spPr>
          <a:xfrm>
            <a:off x="3271266" y="1400699"/>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Slayt Numarası Yer Tutucusu"/>
          <p:cNvSpPr>
            <a:spLocks noGrp="1"/>
          </p:cNvSpPr>
          <p:nvPr>
            <p:ph type="sldNum" sz="quarter" idx="12"/>
          </p:nvPr>
        </p:nvSpPr>
        <p:spPr>
          <a:xfrm>
            <a:off x="3257550" y="1389889"/>
            <a:ext cx="342900" cy="588433"/>
          </a:xfrm>
        </p:spPr>
        <p:txBody>
          <a:bodyPr/>
          <a:lstStyle>
            <a:lvl1pPr algn="ctr">
              <a:defRPr/>
            </a:lvl1pPr>
          </a:lstStyle>
          <a:p>
            <a:fld id="{E6E5FF99-3E90-4E1C-82BF-EE0DE276B78B}" type="slidenum">
              <a:rPr lang="tr-TR" smtClean="0"/>
              <a:pPr/>
              <a:t>‹#›</a:t>
            </a:fld>
            <a:endParaRPr lang="tr-TR"/>
          </a:p>
        </p:txBody>
      </p:sp>
      <p:sp>
        <p:nvSpPr>
          <p:cNvPr id="23" name="22 Başlık"/>
          <p:cNvSpPr>
            <a:spLocks noGrp="1"/>
          </p:cNvSpPr>
          <p:nvPr>
            <p:ph type="title"/>
          </p:nvPr>
        </p:nvSpPr>
        <p:spPr/>
        <p:txBody>
          <a:bodyPr rtlCol="0" anchor="b" anchorCtr="0"/>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a:xfrm>
            <a:off x="3257550" y="1381361"/>
            <a:ext cx="342900" cy="588433"/>
          </a:xfrm>
        </p:spPr>
        <p:txBody>
          <a:bodyPr/>
          <a:lstStyle/>
          <a:p>
            <a:fld id="{E6E5FF99-3E90-4E1C-82BF-EE0DE276B78B}"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6 Dikdörtgen"/>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Dikdörtgen"/>
          <p:cNvSpPr>
            <a:spLocks noChangeArrowheads="1"/>
          </p:cNvSpPr>
          <p:nvPr/>
        </p:nvSpPr>
        <p:spPr bwMode="white">
          <a:xfrm>
            <a:off x="0" y="0"/>
            <a:ext cx="6858000" cy="20726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Dikdörtgen"/>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Dikdörtgen"/>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Dikdörtgen"/>
          <p:cNvSpPr>
            <a:spLocks noChangeArrowheads="1"/>
          </p:cNvSpPr>
          <p:nvPr/>
        </p:nvSpPr>
        <p:spPr bwMode="auto">
          <a:xfrm>
            <a:off x="109728" y="8522209"/>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5 Dikdörtgen"/>
          <p:cNvSpPr>
            <a:spLocks noChangeArrowheads="1"/>
          </p:cNvSpPr>
          <p:nvPr/>
        </p:nvSpPr>
        <p:spPr bwMode="auto">
          <a:xfrm>
            <a:off x="114300" y="211328"/>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1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a:xfrm>
            <a:off x="3200400" y="8432800"/>
            <a:ext cx="457200" cy="588432"/>
          </a:xfrm>
        </p:spPr>
        <p:txBody>
          <a:bodyPr/>
          <a:lstStyle>
            <a:lvl1pPr>
              <a:defRPr>
                <a:solidFill>
                  <a:srgbClr val="FFFFFF"/>
                </a:solidFill>
              </a:defRPr>
            </a:lvl1pPr>
          </a:lstStyle>
          <a:p>
            <a:fld id="{E6E5FF99-3E90-4E1C-82BF-EE0DE276B78B}"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9" name="18 Dikdörtgen"/>
          <p:cNvSpPr>
            <a:spLocks noChangeArrowheads="1"/>
          </p:cNvSpPr>
          <p:nvPr/>
        </p:nvSpPr>
        <p:spPr bwMode="auto">
          <a:xfrm>
            <a:off x="114300" y="203200"/>
            <a:ext cx="6624828" cy="4064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Dikdörtgen"/>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0" y="0"/>
            <a:ext cx="6858000" cy="15849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Dikdörtgen"/>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12 Dikdörtgen"/>
          <p:cNvSpPr/>
          <p:nvPr/>
        </p:nvSpPr>
        <p:spPr>
          <a:xfrm>
            <a:off x="114300" y="812800"/>
            <a:ext cx="20574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285750" y="1219200"/>
            <a:ext cx="1771650" cy="1320800"/>
          </a:xfrm>
        </p:spPr>
        <p:txBody>
          <a:bodyPr anchor="b">
            <a:noAutofit/>
          </a:bodyPr>
          <a:lstStyle>
            <a:lvl1pPr algn="l">
              <a:buNone/>
              <a:defRPr sz="2200" b="1">
                <a:solidFill>
                  <a:srgbClr val="FFFFFF"/>
                </a:solidFill>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285750" y="2641601"/>
            <a:ext cx="1771650" cy="5526617"/>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7 Dikdörtgen"/>
          <p:cNvSpPr>
            <a:spLocks noChangeArrowheads="1"/>
          </p:cNvSpPr>
          <p:nvPr/>
        </p:nvSpPr>
        <p:spPr bwMode="auto">
          <a:xfrm>
            <a:off x="114300" y="203200"/>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Düz Bağlayıcı"/>
          <p:cNvSpPr>
            <a:spLocks noChangeShapeType="1"/>
          </p:cNvSpPr>
          <p:nvPr/>
        </p:nvSpPr>
        <p:spPr bwMode="auto">
          <a:xfrm>
            <a:off x="114300" y="711200"/>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İçerik Yer Tutucusu"/>
          <p:cNvSpPr>
            <a:spLocks noGrp="1"/>
          </p:cNvSpPr>
          <p:nvPr>
            <p:ph sz="quarter" idx="1"/>
          </p:nvPr>
        </p:nvSpPr>
        <p:spPr>
          <a:xfrm>
            <a:off x="2343150" y="914400"/>
            <a:ext cx="4229100" cy="7213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9 Oval"/>
          <p:cNvSpPr/>
          <p:nvPr/>
        </p:nvSpPr>
        <p:spPr>
          <a:xfrm>
            <a:off x="971550" y="304800"/>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Oval"/>
          <p:cNvSpPr/>
          <p:nvPr/>
        </p:nvSpPr>
        <p:spPr>
          <a:xfrm>
            <a:off x="1042416" y="430784"/>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Slayt Numarası Yer Tutucusu"/>
          <p:cNvSpPr>
            <a:spLocks noGrp="1"/>
          </p:cNvSpPr>
          <p:nvPr>
            <p:ph type="sldNum" sz="quarter" idx="12"/>
          </p:nvPr>
        </p:nvSpPr>
        <p:spPr>
          <a:xfrm>
            <a:off x="1028700" y="416985"/>
            <a:ext cx="342900" cy="588433"/>
          </a:xfrm>
        </p:spPr>
        <p:txBody>
          <a:bodyPr/>
          <a:lstStyle>
            <a:lvl1pPr>
              <a:defRPr>
                <a:solidFill>
                  <a:schemeClr val="accent3">
                    <a:shade val="75000"/>
                  </a:schemeClr>
                </a:solidFill>
              </a:defRPr>
            </a:lvl1pPr>
          </a:lstStyle>
          <a:p>
            <a:fld id="{E6E5FF99-3E90-4E1C-82BF-EE0DE276B78B}" type="slidenum">
              <a:rPr lang="tr-TR" smtClean="0"/>
              <a:pPr/>
              <a:t>‹#›</a:t>
            </a:fld>
            <a:endParaRPr lang="tr-TR"/>
          </a:p>
        </p:txBody>
      </p:sp>
      <p:sp>
        <p:nvSpPr>
          <p:cNvPr id="21" name="20 Dikdörtgen"/>
          <p:cNvSpPr>
            <a:spLocks noChangeArrowheads="1"/>
          </p:cNvSpPr>
          <p:nvPr/>
        </p:nvSpPr>
        <p:spPr bwMode="auto">
          <a:xfrm>
            <a:off x="112014" y="8517847"/>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Veri Yer Tutucusu"/>
          <p:cNvSpPr>
            <a:spLocks noGrp="1"/>
          </p:cNvSpPr>
          <p:nvPr>
            <p:ph type="dt" sz="half" idx="10"/>
          </p:nvPr>
        </p:nvSpPr>
        <p:spPr/>
        <p:txBody>
          <a:bodyPr/>
          <a:lstStyle/>
          <a:p>
            <a:fld id="{CCAFD28E-1B69-4479-B800-8813077486F6}" type="datetimeFigureOut">
              <a:rPr lang="tr-TR" smtClean="0"/>
              <a:pPr/>
              <a:t>18.05.2021</a:t>
            </a:fld>
            <a:endParaRPr lang="tr-TR"/>
          </a:p>
        </p:txBody>
      </p:sp>
      <p:sp>
        <p:nvSpPr>
          <p:cNvPr id="6" name="5 Altbilgi Yer Tutucusu"/>
          <p:cNvSpPr>
            <a:spLocks noGrp="1"/>
          </p:cNvSpPr>
          <p:nvPr>
            <p:ph type="ftr" sz="quarter" idx="11"/>
          </p:nvPr>
        </p:nvSpPr>
        <p:spPr>
          <a:xfrm>
            <a:off x="226314" y="8547797"/>
            <a:ext cx="2537460" cy="487680"/>
          </a:xfrm>
        </p:spPr>
        <p:txBody>
          <a:bodyPr/>
          <a:lstStyle/>
          <a:p>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1" name="20 Düz Bağlayıcı"/>
          <p:cNvSpPr>
            <a:spLocks noChangeShapeType="1"/>
          </p:cNvSpPr>
          <p:nvPr/>
        </p:nvSpPr>
        <p:spPr bwMode="auto">
          <a:xfrm>
            <a:off x="114300" y="711200"/>
            <a:ext cx="662482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Dikdörtgen"/>
          <p:cNvSpPr>
            <a:spLocks noChangeArrowheads="1"/>
          </p:cNvSpPr>
          <p:nvPr/>
        </p:nvSpPr>
        <p:spPr bwMode="white">
          <a:xfrm>
            <a:off x="0" y="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19 Dikdörtgen"/>
          <p:cNvSpPr>
            <a:spLocks noChangeArrowheads="1"/>
          </p:cNvSpPr>
          <p:nvPr/>
        </p:nvSpPr>
        <p:spPr bwMode="auto">
          <a:xfrm>
            <a:off x="114300" y="203200"/>
            <a:ext cx="6624828" cy="4023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Dikdörtgen"/>
          <p:cNvSpPr/>
          <p:nvPr/>
        </p:nvSpPr>
        <p:spPr>
          <a:xfrm>
            <a:off x="114300" y="812800"/>
            <a:ext cx="20574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Dikdörtgen"/>
          <p:cNvSpPr>
            <a:spLocks noChangeArrowheads="1"/>
          </p:cNvSpPr>
          <p:nvPr/>
        </p:nvSpPr>
        <p:spPr bwMode="auto">
          <a:xfrm>
            <a:off x="114300" y="207264"/>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Oval"/>
          <p:cNvSpPr/>
          <p:nvPr/>
        </p:nvSpPr>
        <p:spPr>
          <a:xfrm>
            <a:off x="971550" y="304800"/>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Oval"/>
          <p:cNvSpPr/>
          <p:nvPr/>
        </p:nvSpPr>
        <p:spPr>
          <a:xfrm>
            <a:off x="1042416" y="430784"/>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Slayt Numarası Yer Tutucusu"/>
          <p:cNvSpPr>
            <a:spLocks noGrp="1"/>
          </p:cNvSpPr>
          <p:nvPr>
            <p:ph type="sldNum" sz="quarter" idx="12"/>
          </p:nvPr>
        </p:nvSpPr>
        <p:spPr>
          <a:xfrm>
            <a:off x="1028700" y="416985"/>
            <a:ext cx="342900" cy="588433"/>
          </a:xfrm>
        </p:spPr>
        <p:txBody>
          <a:bodyPr/>
          <a:lstStyle/>
          <a:p>
            <a:fld id="{E6E5FF99-3E90-4E1C-82BF-EE0DE276B78B}" type="slidenum">
              <a:rPr lang="tr-TR" smtClean="0"/>
              <a:pPr/>
              <a:t>‹#›</a:t>
            </a:fld>
            <a:endParaRPr lang="tr-TR"/>
          </a:p>
        </p:txBody>
      </p:sp>
      <p:sp>
        <p:nvSpPr>
          <p:cNvPr id="2" name="1 Başlık"/>
          <p:cNvSpPr>
            <a:spLocks noGrp="1"/>
          </p:cNvSpPr>
          <p:nvPr>
            <p:ph type="title"/>
          </p:nvPr>
        </p:nvSpPr>
        <p:spPr>
          <a:xfrm>
            <a:off x="2250281" y="6705600"/>
            <a:ext cx="4400550" cy="1625600"/>
          </a:xfrm>
        </p:spPr>
        <p:txBody>
          <a:bodyPr anchor="t">
            <a:noAutofit/>
          </a:bodyPr>
          <a:lstStyle>
            <a:lvl1pPr algn="l">
              <a:buNone/>
              <a:defRPr sz="2400" b="1">
                <a:solidFill>
                  <a:schemeClr val="tx2"/>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2250281" y="812800"/>
            <a:ext cx="4400550" cy="5689600"/>
          </a:xfrm>
        </p:spPr>
        <p:txBody>
          <a:bodyPr/>
          <a:lstStyle>
            <a:lvl1pPr marL="0" indent="0">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285750" y="1320800"/>
            <a:ext cx="1828800" cy="70104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22" name="21 Dikdörtgen"/>
          <p:cNvSpPr>
            <a:spLocks noChangeArrowheads="1"/>
          </p:cNvSpPr>
          <p:nvPr/>
        </p:nvSpPr>
        <p:spPr bwMode="auto">
          <a:xfrm>
            <a:off x="112014" y="8517847"/>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Veri Yer Tutucusu"/>
          <p:cNvSpPr>
            <a:spLocks noGrp="1"/>
          </p:cNvSpPr>
          <p:nvPr>
            <p:ph type="dt" sz="half" idx="10"/>
          </p:nvPr>
        </p:nvSpPr>
        <p:spPr>
          <a:xfrm>
            <a:off x="4341114" y="8539979"/>
            <a:ext cx="2283714" cy="487680"/>
          </a:xfrm>
        </p:spPr>
        <p:txBody>
          <a:bodyPr/>
          <a:lstStyle/>
          <a:p>
            <a:fld id="{CCAFD28E-1B69-4479-B800-8813077486F6}" type="datetimeFigureOut">
              <a:rPr lang="tr-TR" smtClean="0"/>
              <a:pPr/>
              <a:t>18.05.2021</a:t>
            </a:fld>
            <a:endParaRPr lang="tr-TR"/>
          </a:p>
        </p:txBody>
      </p:sp>
      <p:sp>
        <p:nvSpPr>
          <p:cNvPr id="6" name="5 Altbilgi Yer Tutucusu"/>
          <p:cNvSpPr>
            <a:spLocks noGrp="1"/>
          </p:cNvSpPr>
          <p:nvPr>
            <p:ph type="ftr" sz="quarter" idx="11"/>
          </p:nvPr>
        </p:nvSpPr>
        <p:spPr>
          <a:xfrm>
            <a:off x="226314" y="8547797"/>
            <a:ext cx="2688336" cy="487680"/>
          </a:xfrm>
        </p:spPr>
        <p:txBody>
          <a:bodyPr/>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16 Dikdörtgen"/>
          <p:cNvSpPr>
            <a:spLocks noChangeArrowheads="1"/>
          </p:cNvSpPr>
          <p:nvPr/>
        </p:nvSpPr>
        <p:spPr bwMode="white">
          <a:xfrm>
            <a:off x="0" y="8940800"/>
            <a:ext cx="6858000" cy="203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0" y="1"/>
            <a:ext cx="6858000" cy="18578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6743700" y="0"/>
            <a:ext cx="114300" cy="914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Dikdörtgen"/>
          <p:cNvSpPr>
            <a:spLocks noChangeArrowheads="1"/>
          </p:cNvSpPr>
          <p:nvPr/>
        </p:nvSpPr>
        <p:spPr bwMode="auto">
          <a:xfrm>
            <a:off x="112014" y="8517847"/>
            <a:ext cx="6624828" cy="41275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Veri Yer Tutucusu"/>
          <p:cNvSpPr>
            <a:spLocks noGrp="1"/>
          </p:cNvSpPr>
          <p:nvPr>
            <p:ph type="dt" sz="half" idx="2"/>
          </p:nvPr>
        </p:nvSpPr>
        <p:spPr>
          <a:xfrm>
            <a:off x="4343400" y="8539979"/>
            <a:ext cx="2283714" cy="487680"/>
          </a:xfrm>
          <a:prstGeom prst="rect">
            <a:avLst/>
          </a:prstGeom>
        </p:spPr>
        <p:txBody>
          <a:bodyPr vert="horz"/>
          <a:lstStyle>
            <a:lvl1pPr algn="r" eaLnBrk="1" latinLnBrk="0" hangingPunct="1">
              <a:defRPr kumimoji="0" sz="1400">
                <a:solidFill>
                  <a:srgbClr val="FFFFFF"/>
                </a:solidFill>
              </a:defRPr>
            </a:lvl1pPr>
          </a:lstStyle>
          <a:p>
            <a:fld id="{CCAFD28E-1B69-4479-B800-8813077486F6}" type="datetimeFigureOut">
              <a:rPr lang="tr-TR" smtClean="0"/>
              <a:pPr/>
              <a:t>18.05.2021</a:t>
            </a:fld>
            <a:endParaRPr lang="tr-TR"/>
          </a:p>
        </p:txBody>
      </p:sp>
      <p:sp>
        <p:nvSpPr>
          <p:cNvPr id="3" name="2 Altbilgi Yer Tutucusu"/>
          <p:cNvSpPr>
            <a:spLocks noGrp="1"/>
          </p:cNvSpPr>
          <p:nvPr>
            <p:ph type="ftr" sz="quarter" idx="3"/>
          </p:nvPr>
        </p:nvSpPr>
        <p:spPr>
          <a:xfrm>
            <a:off x="228600" y="8547797"/>
            <a:ext cx="2686050" cy="487680"/>
          </a:xfrm>
          <a:prstGeom prst="rect">
            <a:avLst/>
          </a:prstGeom>
        </p:spPr>
        <p:txBody>
          <a:bodyPr vert="horz"/>
          <a:lstStyle>
            <a:lvl1pPr algn="l" eaLnBrk="1" latinLnBrk="0" hangingPunct="1">
              <a:defRPr kumimoji="0" sz="1200">
                <a:solidFill>
                  <a:srgbClr val="FFFFFF"/>
                </a:solidFill>
              </a:defRPr>
            </a:lvl1pPr>
          </a:lstStyle>
          <a:p>
            <a:endParaRPr lang="tr-TR"/>
          </a:p>
        </p:txBody>
      </p:sp>
      <p:sp>
        <p:nvSpPr>
          <p:cNvPr id="8" name="7 Dikdörtgen"/>
          <p:cNvSpPr>
            <a:spLocks noChangeArrowheads="1"/>
          </p:cNvSpPr>
          <p:nvPr/>
        </p:nvSpPr>
        <p:spPr bwMode="auto">
          <a:xfrm>
            <a:off x="114300" y="207264"/>
            <a:ext cx="6624828" cy="872947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Düz Bağlayıcı"/>
          <p:cNvSpPr>
            <a:spLocks noChangeShapeType="1"/>
          </p:cNvSpPr>
          <p:nvPr/>
        </p:nvSpPr>
        <p:spPr bwMode="auto">
          <a:xfrm>
            <a:off x="114300" y="1702324"/>
            <a:ext cx="662482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11 Oval"/>
          <p:cNvSpPr/>
          <p:nvPr/>
        </p:nvSpPr>
        <p:spPr>
          <a:xfrm>
            <a:off x="3200400" y="1274715"/>
            <a:ext cx="457200"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Oval"/>
          <p:cNvSpPr/>
          <p:nvPr/>
        </p:nvSpPr>
        <p:spPr>
          <a:xfrm>
            <a:off x="3271266" y="1400699"/>
            <a:ext cx="315468" cy="56083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Slayt Numarası Yer Tutucusu"/>
          <p:cNvSpPr>
            <a:spLocks noGrp="1"/>
          </p:cNvSpPr>
          <p:nvPr>
            <p:ph type="sldNum" sz="quarter" idx="4"/>
          </p:nvPr>
        </p:nvSpPr>
        <p:spPr>
          <a:xfrm>
            <a:off x="3257550" y="1386900"/>
            <a:ext cx="342900" cy="588433"/>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6E5FF99-3E90-4E1C-82BF-EE0DE276B78B}" type="slidenum">
              <a:rPr lang="tr-TR" smtClean="0"/>
              <a:pPr/>
              <a:t>‹#›</a:t>
            </a:fld>
            <a:endParaRPr lang="tr-TR"/>
          </a:p>
        </p:txBody>
      </p:sp>
      <p:sp>
        <p:nvSpPr>
          <p:cNvPr id="22" name="21 Başlık Yer Tutucusu"/>
          <p:cNvSpPr>
            <a:spLocks noGrp="1"/>
          </p:cNvSpPr>
          <p:nvPr>
            <p:ph type="title"/>
          </p:nvPr>
        </p:nvSpPr>
        <p:spPr>
          <a:xfrm>
            <a:off x="226314" y="304800"/>
            <a:ext cx="6400800" cy="1011936"/>
          </a:xfrm>
          <a:prstGeom prst="rect">
            <a:avLst/>
          </a:prstGeom>
        </p:spPr>
        <p:txBody>
          <a:bodyPr vert="horz" anchor="b">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226314" y="2032000"/>
            <a:ext cx="6400800" cy="6132576"/>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mailto:964161@meb.k12.tr" TargetMode="External"/><Relationship Id="rId2" Type="http://schemas.openxmlformats.org/officeDocument/2006/relationships/hyperlink" Target="http://www.nuriakin.meb.k12.tr/" TargetMode="Externa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2348880" y="4788024"/>
            <a:ext cx="4320480" cy="3672408"/>
          </a:xfrm>
        </p:spPr>
        <p:txBody>
          <a:bodyPr/>
          <a:lstStyle/>
          <a:p>
            <a:pPr algn="ctr"/>
            <a:r>
              <a:rPr lang="tr-TR" sz="2800" dirty="0" smtClean="0">
                <a:solidFill>
                  <a:schemeClr val="accent5">
                    <a:lumMod val="50000"/>
                  </a:schemeClr>
                </a:solidFill>
              </a:rPr>
              <a:t>SAZLIKÖY</a:t>
            </a:r>
            <a:br>
              <a:rPr lang="tr-TR" sz="2800" dirty="0" smtClean="0">
                <a:solidFill>
                  <a:schemeClr val="accent5">
                    <a:lumMod val="50000"/>
                  </a:schemeClr>
                </a:solidFill>
              </a:rPr>
            </a:br>
            <a:r>
              <a:rPr lang="tr-TR" sz="2800" dirty="0" smtClean="0">
                <a:solidFill>
                  <a:schemeClr val="accent5">
                    <a:lumMod val="50000"/>
                  </a:schemeClr>
                </a:solidFill>
              </a:rPr>
              <a:t>HİLFİ FIRAT ORTAOKULU </a:t>
            </a:r>
            <a:br>
              <a:rPr lang="tr-TR" sz="2800" dirty="0" smtClean="0">
                <a:solidFill>
                  <a:schemeClr val="accent5">
                    <a:lumMod val="50000"/>
                  </a:schemeClr>
                </a:solidFill>
              </a:rPr>
            </a:br>
            <a:r>
              <a:rPr lang="tr-TR" sz="2800" dirty="0" smtClean="0">
                <a:solidFill>
                  <a:schemeClr val="accent5">
                    <a:lumMod val="50000"/>
                  </a:schemeClr>
                </a:solidFill>
              </a:rPr>
              <a:t/>
            </a:r>
            <a:br>
              <a:rPr lang="tr-TR" sz="2800" dirty="0" smtClean="0">
                <a:solidFill>
                  <a:schemeClr val="accent5">
                    <a:lumMod val="50000"/>
                  </a:schemeClr>
                </a:solidFill>
              </a:rPr>
            </a:br>
            <a:r>
              <a:rPr lang="tr-TR" sz="2000" dirty="0" smtClean="0">
                <a:solidFill>
                  <a:schemeClr val="accent5">
                    <a:lumMod val="50000"/>
                  </a:schemeClr>
                </a:solidFill>
              </a:rPr>
              <a:t>2020-2021</a:t>
            </a:r>
            <a:br>
              <a:rPr lang="tr-TR" sz="2000" dirty="0" smtClean="0">
                <a:solidFill>
                  <a:schemeClr val="accent5">
                    <a:lumMod val="50000"/>
                  </a:schemeClr>
                </a:solidFill>
              </a:rPr>
            </a:br>
            <a:r>
              <a:rPr lang="tr-TR" sz="2000" dirty="0" smtClean="0">
                <a:solidFill>
                  <a:schemeClr val="accent5">
                    <a:lumMod val="50000"/>
                  </a:schemeClr>
                </a:solidFill>
              </a:rPr>
              <a:t> EĞİTİM-ÖĞRETİM YILI</a:t>
            </a:r>
            <a:br>
              <a:rPr lang="tr-TR" sz="2000" dirty="0" smtClean="0">
                <a:solidFill>
                  <a:schemeClr val="accent5">
                    <a:lumMod val="50000"/>
                  </a:schemeClr>
                </a:solidFill>
              </a:rPr>
            </a:br>
            <a:r>
              <a:rPr lang="tr-TR" sz="2000" dirty="0" smtClean="0">
                <a:solidFill>
                  <a:schemeClr val="accent5">
                    <a:lumMod val="50000"/>
                  </a:schemeClr>
                </a:solidFill>
              </a:rPr>
              <a:t>BRİFİNG DOSYASI</a:t>
            </a:r>
            <a:r>
              <a:rPr lang="tr-TR" sz="2000" dirty="0" smtClean="0">
                <a:solidFill>
                  <a:schemeClr val="accent3">
                    <a:lumMod val="75000"/>
                  </a:schemeClr>
                </a:solidFill>
              </a:rPr>
              <a:t/>
            </a:r>
            <a:br>
              <a:rPr lang="tr-TR" sz="2000" dirty="0" smtClean="0">
                <a:solidFill>
                  <a:schemeClr val="accent3">
                    <a:lumMod val="75000"/>
                  </a:schemeClr>
                </a:solidFill>
              </a:rPr>
            </a:br>
            <a:r>
              <a:rPr lang="tr-TR" dirty="0" smtClean="0">
                <a:solidFill>
                  <a:schemeClr val="accent3">
                    <a:lumMod val="75000"/>
                  </a:schemeClr>
                </a:solidFill>
              </a:rPr>
              <a:t/>
            </a:r>
            <a:br>
              <a:rPr lang="tr-TR" dirty="0" smtClean="0">
                <a:solidFill>
                  <a:schemeClr val="accent3">
                    <a:lumMod val="75000"/>
                  </a:schemeClr>
                </a:solidFill>
              </a:rPr>
            </a:br>
            <a:endParaRPr lang="tr-TR" dirty="0">
              <a:solidFill>
                <a:schemeClr val="accent3">
                  <a:lumMod val="75000"/>
                </a:schemeClr>
              </a:solidFill>
            </a:endParaRPr>
          </a:p>
        </p:txBody>
      </p:sp>
      <p:sp>
        <p:nvSpPr>
          <p:cNvPr id="11" name="10 Metin Yer Tutucusu"/>
          <p:cNvSpPr>
            <a:spLocks noGrp="1"/>
          </p:cNvSpPr>
          <p:nvPr>
            <p:ph type="body" idx="2"/>
          </p:nvPr>
        </p:nvSpPr>
        <p:spPr>
          <a:xfrm>
            <a:off x="285750" y="3563888"/>
            <a:ext cx="1771650" cy="4604330"/>
          </a:xfrm>
        </p:spPr>
        <p:txBody>
          <a:bodyPr/>
          <a:lstStyle/>
          <a:p>
            <a:r>
              <a:rPr lang="tr-TR" b="1" dirty="0" smtClean="0"/>
              <a:t>“Eğitimdir ki, bir milleti ya hür, şanlı yaşatır, </a:t>
            </a:r>
            <a:br>
              <a:rPr lang="tr-TR" b="1" dirty="0" smtClean="0"/>
            </a:br>
            <a:r>
              <a:rPr lang="tr-TR" b="1" dirty="0" smtClean="0"/>
              <a:t>ya da bir milleti esaret ve sefalete terk eder.”</a:t>
            </a:r>
          </a:p>
          <a:p>
            <a:endParaRPr lang="tr-TR" b="1" dirty="0" smtClean="0"/>
          </a:p>
          <a:p>
            <a:r>
              <a:rPr lang="tr-TR" b="1" dirty="0" smtClean="0"/>
              <a:t>Mustafa Kemal</a:t>
            </a:r>
            <a:br>
              <a:rPr lang="tr-TR" b="1" dirty="0" smtClean="0"/>
            </a:br>
            <a:r>
              <a:rPr lang="tr-TR" b="1" dirty="0" smtClean="0"/>
              <a:t>ATATÜRK</a:t>
            </a:r>
            <a:endParaRPr lang="tr-TR" dirty="0" smtClean="0"/>
          </a:p>
        </p:txBody>
      </p:sp>
      <p:pic>
        <p:nvPicPr>
          <p:cNvPr id="12289" name="Picture 1"/>
          <p:cNvPicPr>
            <a:picLocks noGrp="1" noChangeAspect="1" noChangeArrowheads="1"/>
          </p:cNvPicPr>
          <p:nvPr>
            <p:ph sz="quarter" idx="1"/>
          </p:nvPr>
        </p:nvPicPr>
        <p:blipFill>
          <a:blip r:embed="rId2" cstate="print"/>
          <a:srcRect/>
          <a:stretch>
            <a:fillRect/>
          </a:stretch>
        </p:blipFill>
        <p:spPr bwMode="auto">
          <a:xfrm>
            <a:off x="2357430" y="1357290"/>
            <a:ext cx="4229100" cy="30925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60183206"/>
              </p:ext>
            </p:extLst>
          </p:nvPr>
        </p:nvGraphicFramePr>
        <p:xfrm>
          <a:off x="2276872" y="827585"/>
          <a:ext cx="4229100" cy="6939720"/>
        </p:xfrm>
        <a:graphic>
          <a:graphicData uri="http://schemas.openxmlformats.org/drawingml/2006/table">
            <a:tbl>
              <a:tblPr firstRow="1" bandRow="1">
                <a:tableStyleId>{5C22544A-7EE6-4342-B048-85BDC9FD1C3A}</a:tableStyleId>
              </a:tblPr>
              <a:tblGrid>
                <a:gridCol w="4229100"/>
              </a:tblGrid>
              <a:tr h="299940">
                <a:tc>
                  <a:txBody>
                    <a:bodyPr/>
                    <a:lstStyle/>
                    <a:p>
                      <a:endParaRPr lang="tr-TR" sz="1400" b="0" dirty="0">
                        <a:latin typeface="Times New Roman" panose="02020603050405020304" pitchFamily="18" charset="0"/>
                        <a:cs typeface="Times New Roman" panose="02020603050405020304" pitchFamily="18" charset="0"/>
                      </a:endParaRPr>
                    </a:p>
                  </a:txBody>
                  <a:tcPr/>
                </a:tc>
              </a:tr>
              <a:tr h="299940">
                <a:tc>
                  <a:txBody>
                    <a:bodyPr/>
                    <a:lstStyle/>
                    <a:p>
                      <a:pPr>
                        <a:buFont typeface="Arial" pitchFamily="34" charset="0"/>
                        <a:buChar char="•"/>
                      </a:pPr>
                      <a:r>
                        <a:rPr kumimoji="0" lang="tr-TR" sz="24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Kurumumuzun Temel İlke ve</a:t>
                      </a:r>
                      <a:r>
                        <a:rPr kumimoji="0" lang="tr-TR" sz="2400" b="1" kern="1200" baseline="0" dirty="0" smtClean="0">
                          <a:solidFill>
                            <a:schemeClr val="dk1"/>
                          </a:solidFill>
                          <a:latin typeface="Times New Roman" panose="02020603050405020304" pitchFamily="18" charset="0"/>
                          <a:ea typeface="+mn-ea"/>
                          <a:cs typeface="Times New Roman" panose="02020603050405020304" pitchFamily="18" charset="0"/>
                        </a:rPr>
                        <a:t> Değerleri:</a:t>
                      </a:r>
                      <a:endParaRPr lang="tr-TR" sz="2400" b="1" dirty="0">
                        <a:latin typeface="Times New Roman" panose="02020603050405020304" pitchFamily="18" charset="0"/>
                        <a:cs typeface="Times New Roman" panose="02020603050405020304" pitchFamily="18" charset="0"/>
                      </a:endParaRPr>
                    </a:p>
                  </a:txBody>
                  <a:tcPr/>
                </a:tc>
              </a:tr>
              <a:tr h="2811247">
                <a:tc>
                  <a:txBody>
                    <a:bodyPr/>
                    <a:lstStyle/>
                    <a:p>
                      <a:endParaRPr kumimoji="0" lang="tr-TR" sz="2400" b="1" kern="1200" dirty="0" smtClean="0">
                        <a:solidFill>
                          <a:schemeClr val="dk1"/>
                        </a:solidFill>
                        <a:latin typeface="Times New Roman" panose="02020603050405020304" pitchFamily="18" charset="0"/>
                        <a:ea typeface="+mn-ea"/>
                        <a:cs typeface="Times New Roman" panose="02020603050405020304" pitchFamily="18" charset="0"/>
                      </a:endParaRP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1-</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Atatürk ilke ve inkılâplarına bağlılık…</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2-</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Çağdaşlık</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3</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-Güvenilirlik</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4-</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Hoşgörü</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5-</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Saygı ve sevgi</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6-</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Ortak sorumluluk bilinci</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7-</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Esneklik</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8-</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Eşitlik </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9</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-Eleştiriye açıklık</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10-</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Objektiflik</a:t>
                      </a:r>
                    </a:p>
                    <a:p>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11-</a:t>
                      </a:r>
                      <a:r>
                        <a:rPr kumimoji="0" lang="tr-TR" sz="2400" kern="1200" dirty="0" smtClean="0">
                          <a:solidFill>
                            <a:schemeClr val="dk1"/>
                          </a:solidFill>
                          <a:latin typeface="Times New Roman" panose="02020603050405020304" pitchFamily="18" charset="0"/>
                          <a:ea typeface="+mn-ea"/>
                          <a:cs typeface="Times New Roman" panose="02020603050405020304" pitchFamily="18" charset="0"/>
                        </a:rPr>
                        <a:t>Ekip anlayışı</a:t>
                      </a:r>
                    </a:p>
                    <a:p>
                      <a:endParaRPr lang="tr-TR" sz="2400" b="0" dirty="0">
                        <a:latin typeface="Times New Roman" panose="02020603050405020304" pitchFamily="18" charset="0"/>
                        <a:cs typeface="Times New Roman" panose="02020603050405020304" pitchFamily="18" charset="0"/>
                      </a:endParaRPr>
                    </a:p>
                  </a:txBody>
                  <a:tcPr/>
                </a:tc>
              </a:tr>
              <a:tr h="299940">
                <a:tc>
                  <a:txBody>
                    <a:bodyPr/>
                    <a:lstStyle/>
                    <a:p>
                      <a:pPr>
                        <a:buFont typeface="Arial" pitchFamily="34" charset="0"/>
                        <a:buChar char="•"/>
                      </a:pPr>
                      <a:endParaRPr lang="tr-TR" sz="1200" b="0" dirty="0"/>
                    </a:p>
                  </a:txBody>
                  <a:tcPr/>
                </a:tc>
              </a:tr>
              <a:tr h="299940">
                <a:tc>
                  <a:txBody>
                    <a:bodyPr/>
                    <a:lstStyle/>
                    <a:p>
                      <a:endParaRPr lang="tr-TR" sz="1200" b="0" dirty="0"/>
                    </a:p>
                  </a:txBody>
                  <a:tcPr/>
                </a:tc>
              </a:tr>
            </a:tbl>
          </a:graphicData>
        </a:graphic>
      </p:graphicFrame>
      <p:sp>
        <p:nvSpPr>
          <p:cNvPr id="6"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Kuruma İlişkin Genel ilgiler</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9"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extLst>
      <p:ext uri="{BB962C8B-B14F-4D97-AF65-F5344CB8AC3E}">
        <p14:creationId xmlns:p14="http://schemas.microsoft.com/office/powerpoint/2010/main" xmlns="" val="3929483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Yer Tutucusu"/>
          <p:cNvSpPr>
            <a:spLocks noGrp="1"/>
          </p:cNvSpPr>
          <p:nvPr>
            <p:ph type="body" idx="1"/>
          </p:nvPr>
        </p:nvSpPr>
        <p:spPr>
          <a:xfrm>
            <a:off x="548680" y="3657601"/>
            <a:ext cx="5400600" cy="4010743"/>
          </a:xfrm>
        </p:spPr>
        <p:txBody>
          <a:bodyPr>
            <a:noAutofit/>
          </a:bodyPr>
          <a:lstStyle/>
          <a:p>
            <a:pPr algn="l">
              <a:buFont typeface="Arial" pitchFamily="34" charset="0"/>
              <a:buChar char="•"/>
            </a:pPr>
            <a:endParaRPr lang="tr-TR" sz="2000" dirty="0" smtClean="0">
              <a:latin typeface="Times New Roman" panose="02020603050405020304" pitchFamily="18" charset="0"/>
              <a:cs typeface="Times New Roman" panose="02020603050405020304" pitchFamily="18" charset="0"/>
            </a:endParaRPr>
          </a:p>
          <a:p>
            <a:pPr algn="l">
              <a:buFont typeface="Arial" pitchFamily="34" charset="0"/>
              <a:buChar char="•"/>
            </a:pPr>
            <a:endParaRPr lang="tr-TR" sz="2000" dirty="0" smtClean="0">
              <a:latin typeface="Times New Roman" panose="02020603050405020304" pitchFamily="18" charset="0"/>
              <a:cs typeface="Times New Roman" panose="02020603050405020304" pitchFamily="18" charset="0"/>
            </a:endParaRPr>
          </a:p>
          <a:p>
            <a:pPr algn="l">
              <a:buFont typeface="Arial" pitchFamily="34" charset="0"/>
              <a:buChar char="•"/>
            </a:pPr>
            <a:r>
              <a:rPr lang="tr-TR" sz="2000" dirty="0" smtClean="0">
                <a:solidFill>
                  <a:schemeClr val="tx1"/>
                </a:solidFill>
                <a:latin typeface="Times New Roman" panose="02020603050405020304" pitchFamily="18" charset="0"/>
                <a:cs typeface="Times New Roman" panose="02020603050405020304" pitchFamily="18" charset="0"/>
              </a:rPr>
              <a:t>Kurumun </a:t>
            </a:r>
            <a:r>
              <a:rPr lang="tr-TR" sz="2000" dirty="0" err="1" smtClean="0">
                <a:solidFill>
                  <a:schemeClr val="tx1"/>
                </a:solidFill>
                <a:latin typeface="Times New Roman" panose="02020603050405020304" pitchFamily="18" charset="0"/>
                <a:cs typeface="Times New Roman" panose="02020603050405020304" pitchFamily="18" charset="0"/>
              </a:rPr>
              <a:t>tarİhçesİ</a:t>
            </a:r>
            <a:endParaRPr lang="tr-TR" sz="2000" dirty="0" smtClean="0">
              <a:solidFill>
                <a:schemeClr val="tx1"/>
              </a:solidFill>
              <a:latin typeface="Times New Roman" panose="02020603050405020304" pitchFamily="18" charset="0"/>
              <a:cs typeface="Times New Roman" panose="02020603050405020304" pitchFamily="18" charset="0"/>
            </a:endParaRPr>
          </a:p>
          <a:p>
            <a:pPr algn="l">
              <a:buFont typeface="Arial" pitchFamily="34" charset="0"/>
              <a:buChar char="•"/>
            </a:pPr>
            <a:r>
              <a:rPr lang="tr-TR" sz="2000" dirty="0" smtClean="0">
                <a:solidFill>
                  <a:schemeClr val="tx1"/>
                </a:solidFill>
                <a:latin typeface="Times New Roman" panose="02020603050405020304" pitchFamily="18" charset="0"/>
                <a:cs typeface="Times New Roman" panose="02020603050405020304" pitchFamily="18" charset="0"/>
              </a:rPr>
              <a:t>KURUMUN </a:t>
            </a:r>
            <a:r>
              <a:rPr lang="tr-TR" sz="2000" dirty="0" err="1" smtClean="0">
                <a:solidFill>
                  <a:schemeClr val="tx1"/>
                </a:solidFill>
                <a:latin typeface="Times New Roman" panose="02020603050405020304" pitchFamily="18" charset="0"/>
                <a:cs typeface="Times New Roman" panose="02020603050405020304" pitchFamily="18" charset="0"/>
              </a:rPr>
              <a:t>öğretİm</a:t>
            </a:r>
            <a:r>
              <a:rPr lang="tr-TR" sz="2000" dirty="0" smtClean="0">
                <a:solidFill>
                  <a:schemeClr val="tx1"/>
                </a:solidFill>
                <a:latin typeface="Times New Roman" panose="02020603050405020304" pitchFamily="18" charset="0"/>
                <a:cs typeface="Times New Roman" panose="02020603050405020304" pitchFamily="18" charset="0"/>
              </a:rPr>
              <a:t> şeklİ</a:t>
            </a:r>
          </a:p>
          <a:p>
            <a:pPr algn="l">
              <a:buFont typeface="Arial" pitchFamily="34" charset="0"/>
              <a:buChar char="•"/>
            </a:pPr>
            <a:r>
              <a:rPr lang="tr-TR" sz="2000" dirty="0" smtClean="0">
                <a:solidFill>
                  <a:schemeClr val="tx1"/>
                </a:solidFill>
                <a:latin typeface="Times New Roman" panose="02020603050405020304" pitchFamily="18" charset="0"/>
                <a:cs typeface="Times New Roman" panose="02020603050405020304" pitchFamily="18" charset="0"/>
              </a:rPr>
              <a:t>Kurumda okutulan dersler</a:t>
            </a:r>
          </a:p>
          <a:p>
            <a:pPr algn="l">
              <a:buFont typeface="Arial" pitchFamily="34" charset="0"/>
              <a:buChar char="•"/>
            </a:pPr>
            <a:r>
              <a:rPr lang="tr-TR" sz="2000" dirty="0" smtClean="0">
                <a:solidFill>
                  <a:schemeClr val="tx1"/>
                </a:solidFill>
                <a:latin typeface="Times New Roman" panose="02020603050405020304" pitchFamily="18" charset="0"/>
                <a:cs typeface="Times New Roman" panose="02020603050405020304" pitchFamily="18" charset="0"/>
              </a:rPr>
              <a:t>KURUM MÜDÜRÜ</a:t>
            </a:r>
          </a:p>
          <a:p>
            <a:pPr algn="l">
              <a:buFont typeface="Arial" pitchFamily="34" charset="0"/>
              <a:buChar char="•"/>
            </a:pPr>
            <a:r>
              <a:rPr lang="tr-TR" sz="2000" dirty="0" err="1" smtClean="0">
                <a:solidFill>
                  <a:schemeClr val="tx1"/>
                </a:solidFill>
                <a:latin typeface="Times New Roman" panose="02020603050405020304" pitchFamily="18" charset="0"/>
                <a:cs typeface="Times New Roman" panose="02020603050405020304" pitchFamily="18" charset="0"/>
              </a:rPr>
              <a:t>KURUmun</a:t>
            </a:r>
            <a:r>
              <a:rPr lang="tr-TR" sz="2000" dirty="0" smtClean="0">
                <a:solidFill>
                  <a:schemeClr val="tx1"/>
                </a:solidFill>
                <a:latin typeface="Times New Roman" panose="02020603050405020304" pitchFamily="18" charset="0"/>
                <a:cs typeface="Times New Roman" panose="02020603050405020304" pitchFamily="18" charset="0"/>
              </a:rPr>
              <a:t> </a:t>
            </a:r>
            <a:r>
              <a:rPr lang="tr-TR" sz="2000" dirty="0" err="1" smtClean="0">
                <a:solidFill>
                  <a:schemeClr val="tx1"/>
                </a:solidFill>
                <a:latin typeface="Times New Roman" panose="02020603050405020304" pitchFamily="18" charset="0"/>
                <a:cs typeface="Times New Roman" panose="02020603050405020304" pitchFamily="18" charset="0"/>
              </a:rPr>
              <a:t>bİrİmlerİ</a:t>
            </a:r>
            <a:endParaRPr lang="tr-TR" sz="2000" dirty="0" smtClean="0">
              <a:solidFill>
                <a:schemeClr val="tx1"/>
              </a:solidFill>
              <a:latin typeface="Times New Roman" panose="02020603050405020304" pitchFamily="18" charset="0"/>
              <a:cs typeface="Times New Roman" panose="02020603050405020304" pitchFamily="18" charset="0"/>
            </a:endParaRPr>
          </a:p>
          <a:p>
            <a:pPr algn="l">
              <a:buFont typeface="Arial" pitchFamily="34" charset="0"/>
              <a:buChar char="•"/>
            </a:pPr>
            <a:r>
              <a:rPr lang="tr-TR" sz="2000" dirty="0" smtClean="0">
                <a:solidFill>
                  <a:schemeClr val="tx1"/>
                </a:solidFill>
                <a:latin typeface="Times New Roman" panose="02020603050405020304" pitchFamily="18" charset="0"/>
                <a:cs typeface="Times New Roman" panose="02020603050405020304" pitchFamily="18" charset="0"/>
              </a:rPr>
              <a:t>KURUM öğretmen </a:t>
            </a:r>
            <a:r>
              <a:rPr lang="tr-TR" sz="2000" dirty="0" err="1" smtClean="0">
                <a:solidFill>
                  <a:schemeClr val="tx1"/>
                </a:solidFill>
                <a:latin typeface="Times New Roman" panose="02020603050405020304" pitchFamily="18" charset="0"/>
                <a:cs typeface="Times New Roman" panose="02020603050405020304" pitchFamily="18" charset="0"/>
              </a:rPr>
              <a:t>bİlgİlerİ</a:t>
            </a:r>
            <a:endParaRPr lang="tr-TR" sz="2000" dirty="0" smtClean="0">
              <a:solidFill>
                <a:schemeClr val="tx1"/>
              </a:solidFill>
              <a:latin typeface="Times New Roman" panose="02020603050405020304" pitchFamily="18" charset="0"/>
              <a:cs typeface="Times New Roman" panose="02020603050405020304" pitchFamily="18" charset="0"/>
            </a:endParaRPr>
          </a:p>
          <a:p>
            <a:pPr algn="l">
              <a:buFont typeface="Arial" pitchFamily="34" charset="0"/>
              <a:buChar char="•"/>
            </a:pPr>
            <a:r>
              <a:rPr lang="tr-TR" sz="2000" dirty="0" smtClean="0">
                <a:solidFill>
                  <a:schemeClr val="tx1"/>
                </a:solidFill>
                <a:latin typeface="Times New Roman" panose="02020603050405020304" pitchFamily="18" charset="0"/>
                <a:cs typeface="Times New Roman" panose="02020603050405020304" pitchFamily="18" charset="0"/>
              </a:rPr>
              <a:t>KURUMUN </a:t>
            </a:r>
            <a:r>
              <a:rPr lang="tr-TR" sz="2000" dirty="0" err="1" smtClean="0">
                <a:solidFill>
                  <a:schemeClr val="tx1"/>
                </a:solidFill>
                <a:latin typeface="Times New Roman" panose="02020603050405020304" pitchFamily="18" charset="0"/>
                <a:cs typeface="Times New Roman" panose="02020603050405020304" pitchFamily="18" charset="0"/>
              </a:rPr>
              <a:t>öğrencİ</a:t>
            </a:r>
            <a:r>
              <a:rPr lang="tr-TR" sz="2000" dirty="0" smtClean="0">
                <a:solidFill>
                  <a:schemeClr val="tx1"/>
                </a:solidFill>
                <a:latin typeface="Times New Roman" panose="02020603050405020304" pitchFamily="18" charset="0"/>
                <a:cs typeface="Times New Roman" panose="02020603050405020304" pitchFamily="18" charset="0"/>
              </a:rPr>
              <a:t> </a:t>
            </a:r>
            <a:r>
              <a:rPr lang="tr-TR" sz="2000" dirty="0" err="1" smtClean="0">
                <a:solidFill>
                  <a:schemeClr val="tx1"/>
                </a:solidFill>
                <a:latin typeface="Times New Roman" panose="02020603050405020304" pitchFamily="18" charset="0"/>
                <a:cs typeface="Times New Roman" panose="02020603050405020304" pitchFamily="18" charset="0"/>
              </a:rPr>
              <a:t>Bİlgİlerİ</a:t>
            </a:r>
            <a:endParaRPr lang="tr-TR" sz="2000" dirty="0" smtClean="0">
              <a:solidFill>
                <a:schemeClr val="tx1"/>
              </a:solidFill>
              <a:latin typeface="Times New Roman" panose="02020603050405020304" pitchFamily="18" charset="0"/>
              <a:cs typeface="Times New Roman" panose="02020603050405020304" pitchFamily="18" charset="0"/>
            </a:endParaRPr>
          </a:p>
          <a:p>
            <a:pPr algn="l"/>
            <a:r>
              <a:rPr lang="tr-TR" sz="2000" dirty="0" smtClean="0">
                <a:latin typeface="Times New Roman" panose="02020603050405020304" pitchFamily="18" charset="0"/>
                <a:cs typeface="Times New Roman" panose="02020603050405020304" pitchFamily="18" charset="0"/>
              </a:rPr>
              <a:t> </a:t>
            </a:r>
          </a:p>
        </p:txBody>
      </p:sp>
      <p:sp>
        <p:nvSpPr>
          <p:cNvPr id="3" name="2 Başlık"/>
          <p:cNvSpPr>
            <a:spLocks noGrp="1"/>
          </p:cNvSpPr>
          <p:nvPr>
            <p:ph type="title"/>
          </p:nvPr>
        </p:nvSpPr>
        <p:spPr/>
        <p:txBody>
          <a:bodyPr/>
          <a:lstStyle/>
          <a:p>
            <a:r>
              <a:rPr lang="tr-TR" dirty="0" smtClean="0"/>
              <a:t>2.BÖLÜM</a:t>
            </a:r>
            <a:br>
              <a:rPr lang="tr-TR" dirty="0" smtClean="0"/>
            </a:br>
            <a:endParaRPr lang="tr-T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740925862"/>
              </p:ext>
            </p:extLst>
          </p:nvPr>
        </p:nvGraphicFramePr>
        <p:xfrm>
          <a:off x="2343150" y="914400"/>
          <a:ext cx="4229100" cy="7430660"/>
        </p:xfrm>
        <a:graphic>
          <a:graphicData uri="http://schemas.openxmlformats.org/drawingml/2006/table">
            <a:tbl>
              <a:tblPr firstRow="1" bandRow="1">
                <a:tableStyleId>{5C22544A-7EE6-4342-B048-85BDC9FD1C3A}</a:tableStyleId>
              </a:tblPr>
              <a:tblGrid>
                <a:gridCol w="4229100"/>
              </a:tblGrid>
              <a:tr h="359300">
                <a:tc>
                  <a:txBody>
                    <a:bodyPr/>
                    <a:lstStyle/>
                    <a:p>
                      <a:endParaRPr lang="tr-TR" sz="1200" b="0" dirty="0"/>
                    </a:p>
                  </a:txBody>
                  <a:tcPr/>
                </a:tc>
              </a:tr>
              <a:tr h="417980">
                <a:tc>
                  <a:txBody>
                    <a:bodyPr/>
                    <a:lstStyle/>
                    <a:p>
                      <a:pPr>
                        <a:buFont typeface="Arial" pitchFamily="34" charset="0"/>
                        <a:buChar char="•"/>
                      </a:pPr>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Kurumumuzun</a:t>
                      </a:r>
                      <a:r>
                        <a:rPr kumimoji="0" lang="tr-TR" sz="2400" b="1" kern="1200" baseline="0" dirty="0" smtClean="0">
                          <a:solidFill>
                            <a:schemeClr val="dk1"/>
                          </a:solidFill>
                          <a:latin typeface="Times New Roman" panose="02020603050405020304" pitchFamily="18" charset="0"/>
                          <a:ea typeface="+mn-ea"/>
                          <a:cs typeface="Times New Roman" panose="02020603050405020304" pitchFamily="18" charset="0"/>
                        </a:rPr>
                        <a:t> Tarihçesi</a:t>
                      </a:r>
                      <a:endParaRPr lang="tr-TR" sz="2400" b="1" dirty="0">
                        <a:latin typeface="Times New Roman" panose="02020603050405020304" pitchFamily="18" charset="0"/>
                        <a:cs typeface="Times New Roman" panose="02020603050405020304" pitchFamily="18" charset="0"/>
                      </a:endParaRPr>
                    </a:p>
                  </a:txBody>
                  <a:tcPr/>
                </a:tc>
              </a:tr>
              <a:tr h="359300">
                <a:tc>
                  <a:txBody>
                    <a:bodyPr/>
                    <a:lstStyle/>
                    <a:p>
                      <a:pPr algn="just"/>
                      <a:r>
                        <a:rPr lang="tr-TR" sz="1600" dirty="0" smtClean="0">
                          <a:latin typeface="Times New Roman" panose="02020603050405020304" pitchFamily="18" charset="0"/>
                          <a:cs typeface="Times New Roman" panose="02020603050405020304" pitchFamily="18" charset="0"/>
                        </a:rPr>
                        <a:t>1989 Tarihinde Eğitim Öğretime Açılan Okulumuz Söke un fabrikasının  Kurucusu Hilmi Fırat Tarafından Yapılmıştır.</a:t>
                      </a:r>
                    </a:p>
                    <a:p>
                      <a:pPr algn="just"/>
                      <a:r>
                        <a:rPr lang="tr-TR" sz="1600" dirty="0" err="1" smtClean="0">
                          <a:latin typeface="Times New Roman" panose="02020603050405020304" pitchFamily="18" charset="0"/>
                          <a:cs typeface="Times New Roman" panose="02020603050405020304" pitchFamily="18" charset="0"/>
                        </a:rPr>
                        <a:t>Sazlıköy</a:t>
                      </a:r>
                      <a:r>
                        <a:rPr lang="tr-TR" sz="1600" dirty="0" smtClean="0">
                          <a:latin typeface="Times New Roman" panose="02020603050405020304" pitchFamily="18" charset="0"/>
                          <a:cs typeface="Times New Roman" panose="02020603050405020304" pitchFamily="18" charset="0"/>
                        </a:rPr>
                        <a:t> Hilmi Fırat Ortaokulu </a:t>
                      </a:r>
                      <a:r>
                        <a:rPr lang="tr-TR" sz="1600" dirty="0" err="1" smtClean="0">
                          <a:latin typeface="Times New Roman" panose="02020603050405020304" pitchFamily="18" charset="0"/>
                          <a:cs typeface="Times New Roman" panose="02020603050405020304" pitchFamily="18" charset="0"/>
                        </a:rPr>
                        <a:t>Sazlıköy</a:t>
                      </a:r>
                      <a:r>
                        <a:rPr lang="tr-TR" sz="1600" dirty="0" smtClean="0">
                          <a:latin typeface="Times New Roman" panose="02020603050405020304" pitchFamily="18" charset="0"/>
                          <a:cs typeface="Times New Roman" panose="02020603050405020304" pitchFamily="18" charset="0"/>
                        </a:rPr>
                        <a:t> Kasabasının batısında Cumhuriyet  Mahallesinde Sazlı </a:t>
                      </a:r>
                      <a:r>
                        <a:rPr lang="tr-TR" sz="1600" dirty="0" err="1" smtClean="0">
                          <a:latin typeface="Times New Roman" panose="02020603050405020304" pitchFamily="18" charset="0"/>
                          <a:cs typeface="Times New Roman" panose="02020603050405020304" pitchFamily="18" charset="0"/>
                        </a:rPr>
                        <a:t>Beldesin'den</a:t>
                      </a:r>
                      <a:r>
                        <a:rPr lang="tr-TR" sz="1600" dirty="0" smtClean="0">
                          <a:latin typeface="Times New Roman" panose="02020603050405020304" pitchFamily="18" charset="0"/>
                          <a:cs typeface="Times New Roman" panose="02020603050405020304" pitchFamily="18" charset="0"/>
                        </a:rPr>
                        <a:t> Söke'ye giderken Sazlı –Söke yolunun yaklaşık 100 metre güneyinde yer almaktadır.</a:t>
                      </a:r>
                    </a:p>
                    <a:p>
                      <a:pPr algn="just"/>
                      <a:r>
                        <a:rPr lang="tr-TR" sz="1600" dirty="0" smtClean="0">
                          <a:latin typeface="Times New Roman" panose="02020603050405020304" pitchFamily="18" charset="0"/>
                          <a:cs typeface="Times New Roman" panose="02020603050405020304" pitchFamily="18" charset="0"/>
                        </a:rPr>
                        <a:t>Okulumuz ana binası Sazlı Belediyesinin arsayı temin etmesi üzerine Söke Değirmencilik ve Ticaret A.</a:t>
                      </a:r>
                      <a:r>
                        <a:rPr lang="tr-TR" sz="1600" dirty="0" err="1" smtClean="0">
                          <a:latin typeface="Times New Roman" panose="02020603050405020304" pitchFamily="18" charset="0"/>
                          <a:cs typeface="Times New Roman" panose="02020603050405020304" pitchFamily="18" charset="0"/>
                        </a:rPr>
                        <a:t>Ş'nin</a:t>
                      </a:r>
                      <a:r>
                        <a:rPr lang="tr-TR" sz="1600" dirty="0" smtClean="0">
                          <a:latin typeface="Times New Roman" panose="02020603050405020304" pitchFamily="18" charset="0"/>
                          <a:cs typeface="Times New Roman" panose="02020603050405020304" pitchFamily="18" charset="0"/>
                        </a:rPr>
                        <a:t> sahibi Halil Kamil Fırat Tarafından iki katlı, 8 derslikli,bir müdür odası,bir öğretmen odası olarak inşa edilmiş olup 1989/1990 eğitim öğretim yılında faaliyete geçirilip Türk Milli Eğitimine bağışlanmıştır.</a:t>
                      </a:r>
                    </a:p>
                    <a:p>
                      <a:r>
                        <a:rPr kumimoji="0" lang="tr-TR" sz="1600" kern="1200" dirty="0" smtClean="0">
                          <a:solidFill>
                            <a:schemeClr val="dk1"/>
                          </a:solidFill>
                          <a:latin typeface="Times New Roman" panose="02020603050405020304" pitchFamily="18" charset="0"/>
                          <a:ea typeface="+mn-ea"/>
                          <a:cs typeface="Times New Roman" panose="02020603050405020304" pitchFamily="18" charset="0"/>
                        </a:rPr>
                        <a:t> </a:t>
                      </a:r>
                    </a:p>
                    <a:p>
                      <a:endParaRPr lang="tr-TR" sz="16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2400" b="1"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2000" b="1" kern="1200" dirty="0" smtClean="0">
                          <a:solidFill>
                            <a:schemeClr val="dk1"/>
                          </a:solidFill>
                          <a:latin typeface="Times New Roman" panose="02020603050405020304" pitchFamily="18" charset="0"/>
                          <a:ea typeface="+mn-ea"/>
                          <a:cs typeface="Times New Roman" panose="02020603050405020304" pitchFamily="18" charset="0"/>
                        </a:rPr>
                        <a:t>Yatılı – Gündüzlü Olma Durumu:</a:t>
                      </a:r>
                      <a:endParaRPr lang="tr-TR" sz="2000" b="1"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tr-TR" sz="160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2000" kern="1200" dirty="0" smtClean="0">
                          <a:solidFill>
                            <a:schemeClr val="dk1"/>
                          </a:solidFill>
                          <a:latin typeface="Times New Roman" panose="02020603050405020304" pitchFamily="18" charset="0"/>
                          <a:ea typeface="+mn-ea"/>
                          <a:cs typeface="Times New Roman" panose="02020603050405020304" pitchFamily="18" charset="0"/>
                        </a:rPr>
                        <a:t>Gündüzlü</a:t>
                      </a:r>
                    </a:p>
                    <a:p>
                      <a:endParaRPr lang="tr-TR" sz="16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2000" b="1" kern="1200" dirty="0" smtClean="0">
                          <a:solidFill>
                            <a:schemeClr val="dk1"/>
                          </a:solidFill>
                          <a:latin typeface="Times New Roman" panose="02020603050405020304" pitchFamily="18" charset="0"/>
                          <a:ea typeface="+mn-ea"/>
                          <a:cs typeface="Times New Roman" panose="02020603050405020304" pitchFamily="18" charset="0"/>
                        </a:rPr>
                        <a:t> Öğretim Şekli:</a:t>
                      </a:r>
                      <a:endParaRPr lang="tr-TR" sz="2000" b="1"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2000" kern="1200" dirty="0" smtClean="0">
                          <a:solidFill>
                            <a:schemeClr val="dk1"/>
                          </a:solidFill>
                          <a:latin typeface="Times New Roman" panose="02020603050405020304" pitchFamily="18" charset="0"/>
                          <a:ea typeface="+mn-ea"/>
                          <a:cs typeface="Times New Roman" panose="02020603050405020304" pitchFamily="18" charset="0"/>
                        </a:rPr>
                        <a:t>Normal – Tam Gün</a:t>
                      </a:r>
                      <a:endParaRPr lang="tr-TR" sz="1600" b="0" dirty="0" smtClean="0">
                        <a:latin typeface="Times New Roman" panose="02020603050405020304" pitchFamily="18" charset="0"/>
                        <a:cs typeface="Times New Roman" panose="02020603050405020304" pitchFamily="18" charset="0"/>
                      </a:endParaRPr>
                    </a:p>
                    <a:p>
                      <a:endParaRPr lang="tr-TR" sz="1600" b="0" dirty="0" smtClean="0">
                        <a:latin typeface="Times New Roman" panose="02020603050405020304" pitchFamily="18" charset="0"/>
                        <a:cs typeface="Times New Roman" panose="02020603050405020304" pitchFamily="18" charset="0"/>
                      </a:endParaRPr>
                    </a:p>
                    <a:p>
                      <a:endParaRPr lang="tr-TR" sz="1600" b="0" dirty="0" smtClean="0">
                        <a:latin typeface="Times New Roman" panose="02020603050405020304" pitchFamily="18" charset="0"/>
                        <a:cs typeface="Times New Roman" panose="02020603050405020304" pitchFamily="18" charset="0"/>
                      </a:endParaRPr>
                    </a:p>
                  </a:txBody>
                  <a:tcPr/>
                </a:tc>
              </a:tr>
            </a:tbl>
          </a:graphicData>
        </a:graphic>
      </p:graphicFrame>
      <p:sp>
        <p:nvSpPr>
          <p:cNvPr id="9"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Tarihçesi</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10"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İçerik Yer Tutucusu"/>
          <p:cNvGraphicFramePr>
            <a:graphicFrameLocks noGrp="1"/>
          </p:cNvGraphicFramePr>
          <p:nvPr>
            <p:ph sz="quarter" idx="1"/>
            <p:extLst>
              <p:ext uri="{D42A27DB-BD31-4B8C-83A1-F6EECF244321}">
                <p14:modId xmlns:p14="http://schemas.microsoft.com/office/powerpoint/2010/main" xmlns="" val="4219969251"/>
              </p:ext>
            </p:extLst>
          </p:nvPr>
        </p:nvGraphicFramePr>
        <p:xfrm>
          <a:off x="2343150" y="914400"/>
          <a:ext cx="4229100" cy="7515248"/>
        </p:xfrm>
        <a:graphic>
          <a:graphicData uri="http://schemas.openxmlformats.org/drawingml/2006/table">
            <a:tbl>
              <a:tblPr firstRow="1" bandRow="1">
                <a:tableStyleId>{5C22544A-7EE6-4342-B048-85BDC9FD1C3A}</a:tableStyleId>
              </a:tblPr>
              <a:tblGrid>
                <a:gridCol w="2598018"/>
                <a:gridCol w="1631082"/>
              </a:tblGrid>
              <a:tr h="576422">
                <a:tc>
                  <a:txBody>
                    <a:bodyPr/>
                    <a:lstStyle/>
                    <a:p>
                      <a:pPr algn="ctr"/>
                      <a:r>
                        <a:rPr lang="tr-TR" sz="1800" dirty="0" smtClean="0"/>
                        <a:t>Birimlerin İsimleri</a:t>
                      </a:r>
                      <a:endParaRPr lang="tr-TR" sz="1800" dirty="0"/>
                    </a:p>
                  </a:txBody>
                  <a:tcPr/>
                </a:tc>
                <a:tc>
                  <a:txBody>
                    <a:bodyPr/>
                    <a:lstStyle/>
                    <a:p>
                      <a:pPr algn="ctr"/>
                      <a:r>
                        <a:rPr lang="tr-TR" sz="1800" dirty="0" smtClean="0"/>
                        <a:t>Oda Sayısı</a:t>
                      </a:r>
                      <a:endParaRPr lang="tr-TR" sz="1800" dirty="0"/>
                    </a:p>
                  </a:txBody>
                  <a:tcPr/>
                </a:tc>
              </a:tr>
              <a:tr h="576422">
                <a:tc>
                  <a:txBody>
                    <a:bodyPr/>
                    <a:lstStyle/>
                    <a:p>
                      <a:r>
                        <a:rPr lang="tr-TR" sz="1800" dirty="0" smtClean="0">
                          <a:latin typeface="Times New Roman" panose="02020603050405020304" pitchFamily="18" charset="0"/>
                          <a:cs typeface="Times New Roman" panose="02020603050405020304" pitchFamily="18" charset="0"/>
                        </a:rPr>
                        <a:t>Derslik</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8</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Müdür Odası</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r h="598184">
                <a:tc>
                  <a:txBody>
                    <a:bodyPr/>
                    <a:lstStyle/>
                    <a:p>
                      <a:r>
                        <a:rPr lang="tr-TR" sz="1800" dirty="0" smtClean="0">
                          <a:latin typeface="Times New Roman" panose="02020603050405020304" pitchFamily="18" charset="0"/>
                          <a:cs typeface="Times New Roman" panose="02020603050405020304" pitchFamily="18" charset="0"/>
                        </a:rPr>
                        <a:t>Müdür Yardımcısı</a:t>
                      </a:r>
                      <a:r>
                        <a:rPr lang="tr-TR" sz="1800" baseline="0" dirty="0" smtClean="0">
                          <a:latin typeface="Times New Roman" panose="02020603050405020304" pitchFamily="18" charset="0"/>
                          <a:cs typeface="Times New Roman" panose="02020603050405020304" pitchFamily="18" charset="0"/>
                        </a:rPr>
                        <a:t> Odası</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Öğretmenler</a:t>
                      </a:r>
                      <a:r>
                        <a:rPr lang="tr-TR" sz="1800" baseline="0" dirty="0" smtClean="0">
                          <a:latin typeface="Times New Roman" panose="02020603050405020304" pitchFamily="18" charset="0"/>
                          <a:cs typeface="Times New Roman" panose="02020603050405020304" pitchFamily="18" charset="0"/>
                        </a:rPr>
                        <a:t> Odası</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Rehberlik</a:t>
                      </a:r>
                      <a:r>
                        <a:rPr lang="tr-TR" sz="1800" baseline="0" dirty="0" smtClean="0">
                          <a:latin typeface="Times New Roman" panose="02020603050405020304" pitchFamily="18" charset="0"/>
                          <a:cs typeface="Times New Roman" panose="02020603050405020304" pitchFamily="18" charset="0"/>
                        </a:rPr>
                        <a:t> Odası</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0</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Kütüphane</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Spor</a:t>
                      </a:r>
                      <a:r>
                        <a:rPr lang="tr-TR" sz="1800" baseline="0" dirty="0" smtClean="0">
                          <a:latin typeface="Times New Roman" panose="02020603050405020304" pitchFamily="18" charset="0"/>
                          <a:cs typeface="Times New Roman" panose="02020603050405020304" pitchFamily="18" charset="0"/>
                        </a:rPr>
                        <a:t> Odası</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Arşiv</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Tuvalet</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5</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Engelli</a:t>
                      </a:r>
                      <a:r>
                        <a:rPr lang="tr-TR" sz="1800" baseline="0" dirty="0" smtClean="0">
                          <a:latin typeface="Times New Roman" panose="02020603050405020304" pitchFamily="18" charset="0"/>
                          <a:cs typeface="Times New Roman" panose="02020603050405020304" pitchFamily="18" charset="0"/>
                        </a:rPr>
                        <a:t>  Tuvaleti</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Kalorifer Dairesi</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r h="576422">
                <a:tc>
                  <a:txBody>
                    <a:bodyPr/>
                    <a:lstStyle/>
                    <a:p>
                      <a:r>
                        <a:rPr lang="tr-TR" sz="1800" dirty="0" smtClean="0">
                          <a:latin typeface="Times New Roman" panose="02020603050405020304" pitchFamily="18" charset="0"/>
                          <a:cs typeface="Times New Roman" panose="02020603050405020304" pitchFamily="18" charset="0"/>
                        </a:rPr>
                        <a:t>Depo</a:t>
                      </a:r>
                      <a:endParaRPr lang="tr-TR" sz="1800" dirty="0">
                        <a:latin typeface="Times New Roman" panose="02020603050405020304" pitchFamily="18" charset="0"/>
                        <a:cs typeface="Times New Roman" panose="02020603050405020304" pitchFamily="18" charset="0"/>
                      </a:endParaRPr>
                    </a:p>
                  </a:txBody>
                  <a:tcPr/>
                </a:tc>
                <a:tc>
                  <a:txBody>
                    <a:bodyPr/>
                    <a:lstStyle/>
                    <a:p>
                      <a:r>
                        <a:rPr lang="tr-TR" sz="1800" dirty="0" smtClean="0">
                          <a:latin typeface="Times New Roman" panose="02020603050405020304" pitchFamily="18" charset="0"/>
                          <a:cs typeface="Times New Roman" panose="02020603050405020304" pitchFamily="18" charset="0"/>
                        </a:rPr>
                        <a:t>1</a:t>
                      </a:r>
                      <a:endParaRPr lang="tr-TR" sz="1800" dirty="0">
                        <a:latin typeface="Times New Roman" panose="02020603050405020304" pitchFamily="18" charset="0"/>
                        <a:cs typeface="Times New Roman" panose="02020603050405020304" pitchFamily="18" charset="0"/>
                      </a:endParaRPr>
                    </a:p>
                  </a:txBody>
                  <a:tcPr/>
                </a:tc>
              </a:tr>
            </a:tbl>
          </a:graphicData>
        </a:graphic>
      </p:graphicFrame>
      <p:sp>
        <p:nvSpPr>
          <p:cNvPr id="12" name="7 Metin Yer Tutucusu"/>
          <p:cNvSpPr>
            <a:spLocks noGrp="1"/>
          </p:cNvSpPr>
          <p:nvPr>
            <p:ph type="body" idx="2"/>
          </p:nvPr>
        </p:nvSpPr>
        <p:spPr>
          <a:xfrm>
            <a:off x="1412776" y="179512"/>
            <a:ext cx="5159474" cy="346223"/>
          </a:xfrm>
        </p:spPr>
        <p:txBody>
          <a:bodyPr>
            <a:noAutofit/>
          </a:bodyPr>
          <a:lstStyle/>
          <a:p>
            <a:r>
              <a:rPr lang="tr-TR" sz="2400" dirty="0" smtClean="0"/>
              <a:t>Kurumun Birimleri</a:t>
            </a:r>
            <a:endParaRPr lang="tr-TR" sz="2400" dirty="0"/>
          </a:p>
        </p:txBody>
      </p:sp>
      <p:sp>
        <p:nvSpPr>
          <p:cNvPr id="14" name="2 Metin Yer Tutucusu"/>
          <p:cNvSpPr txBox="1">
            <a:spLocks/>
          </p:cNvSpPr>
          <p:nvPr/>
        </p:nvSpPr>
        <p:spPr>
          <a:xfrm rot="16200000">
            <a:off x="-1673656" y="5013964"/>
            <a:ext cx="5544619" cy="1348324"/>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lang="tr-TR" sz="1600" dirty="0" smtClean="0">
                <a:solidFill>
                  <a:srgbClr val="FFFFFF"/>
                </a:solidFill>
              </a:rPr>
              <a:t>SAZLIKÖY HİLMİ FIRAT ORTAOKULU</a:t>
            </a:r>
            <a:endParaRPr kumimoji="0" lang="tr-T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 2020-2021 EĞİTİM – ÖĞRETİM YILI </a:t>
            </a:r>
          </a:p>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BRİFİNG DOSYASI</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İçerik Yer Tutucusu"/>
          <p:cNvGraphicFramePr>
            <a:graphicFrameLocks noGrp="1"/>
          </p:cNvGraphicFramePr>
          <p:nvPr>
            <p:ph sz="quarter" idx="1"/>
            <p:extLst>
              <p:ext uri="{D42A27DB-BD31-4B8C-83A1-F6EECF244321}">
                <p14:modId xmlns:p14="http://schemas.microsoft.com/office/powerpoint/2010/main" xmlns="" val="1862017456"/>
              </p:ext>
            </p:extLst>
          </p:nvPr>
        </p:nvGraphicFramePr>
        <p:xfrm>
          <a:off x="2343150" y="914400"/>
          <a:ext cx="4229100" cy="7268058"/>
        </p:xfrm>
        <a:graphic>
          <a:graphicData uri="http://schemas.openxmlformats.org/drawingml/2006/table">
            <a:tbl>
              <a:tblPr firstRow="1" bandRow="1">
                <a:tableStyleId>{5C22544A-7EE6-4342-B048-85BDC9FD1C3A}</a:tableStyleId>
              </a:tblPr>
              <a:tblGrid>
                <a:gridCol w="2814042"/>
                <a:gridCol w="1415058"/>
              </a:tblGrid>
              <a:tr h="371585">
                <a:tc>
                  <a:txBody>
                    <a:bodyPr/>
                    <a:lstStyle/>
                    <a:p>
                      <a:pPr algn="ctr"/>
                      <a:r>
                        <a:rPr lang="tr-TR" sz="2000" dirty="0" smtClean="0">
                          <a:latin typeface="Times New Roman" panose="02020603050405020304" pitchFamily="18" charset="0"/>
                          <a:cs typeface="Times New Roman" panose="02020603050405020304" pitchFamily="18" charset="0"/>
                        </a:rPr>
                        <a:t>Birimlerin İsimleri</a:t>
                      </a:r>
                      <a:endParaRPr lang="tr-TR" sz="2000" dirty="0">
                        <a:latin typeface="Times New Roman" panose="02020603050405020304" pitchFamily="18" charset="0"/>
                        <a:cs typeface="Times New Roman" panose="02020603050405020304" pitchFamily="18" charset="0"/>
                      </a:endParaRPr>
                    </a:p>
                  </a:txBody>
                  <a:tcPr/>
                </a:tc>
                <a:tc>
                  <a:txBody>
                    <a:bodyPr/>
                    <a:lstStyle/>
                    <a:p>
                      <a:pPr algn="ctr"/>
                      <a:r>
                        <a:rPr lang="tr-TR" sz="2000" dirty="0" smtClean="0">
                          <a:latin typeface="Times New Roman" panose="02020603050405020304" pitchFamily="18" charset="0"/>
                          <a:cs typeface="Times New Roman" panose="02020603050405020304" pitchFamily="18" charset="0"/>
                        </a:rPr>
                        <a:t>Oda Sayısı</a:t>
                      </a:r>
                      <a:endParaRPr lang="tr-TR" sz="2000" dirty="0">
                        <a:latin typeface="Times New Roman" panose="02020603050405020304" pitchFamily="18" charset="0"/>
                        <a:cs typeface="Times New Roman" panose="02020603050405020304" pitchFamily="18" charset="0"/>
                      </a:endParaRPr>
                    </a:p>
                  </a:txBody>
                  <a:tcPr/>
                </a:tc>
              </a:tr>
              <a:tr h="543086">
                <a:tc>
                  <a:txBody>
                    <a:bodyPr/>
                    <a:lstStyle/>
                    <a:p>
                      <a:r>
                        <a:rPr lang="tr-TR" sz="1600" b="1" dirty="0" smtClean="0">
                          <a:latin typeface="Times New Roman" panose="02020603050405020304" pitchFamily="18" charset="0"/>
                          <a:cs typeface="Times New Roman" panose="02020603050405020304" pitchFamily="18" charset="0"/>
                        </a:rPr>
                        <a:t>Okuldaki Toplam Öğrenci Sayısı</a:t>
                      </a:r>
                      <a:endParaRPr lang="tr-TR" sz="1600" b="1" dirty="0">
                        <a:latin typeface="Times New Roman" panose="02020603050405020304" pitchFamily="18" charset="0"/>
                        <a:cs typeface="Times New Roman" panose="02020603050405020304" pitchFamily="18" charset="0"/>
                      </a:endParaRPr>
                    </a:p>
                  </a:txBody>
                  <a:tcPr/>
                </a:tc>
                <a:tc>
                  <a:txBody>
                    <a:bodyPr/>
                    <a:lstStyle/>
                    <a:p>
                      <a:r>
                        <a:rPr lang="tr-TR" sz="1600" b="1" dirty="0" smtClean="0">
                          <a:latin typeface="Times New Roman" panose="02020603050405020304" pitchFamily="18" charset="0"/>
                          <a:cs typeface="Times New Roman" panose="02020603050405020304" pitchFamily="18" charset="0"/>
                        </a:rPr>
                        <a:t>141</a:t>
                      </a:r>
                      <a:endParaRPr lang="tr-TR" sz="1600" b="1" dirty="0">
                        <a:latin typeface="Times New Roman" panose="02020603050405020304" pitchFamily="18" charset="0"/>
                        <a:cs typeface="Times New Roman" panose="02020603050405020304" pitchFamily="18" charset="0"/>
                      </a:endParaRPr>
                    </a:p>
                  </a:txBody>
                  <a:tcPr/>
                </a:tc>
              </a:tr>
              <a:tr h="314418">
                <a:tc>
                  <a:txBody>
                    <a:bodyPr/>
                    <a:lstStyle/>
                    <a:p>
                      <a:r>
                        <a:rPr lang="tr-TR" sz="1600" b="1" dirty="0" smtClean="0">
                          <a:latin typeface="Times New Roman" panose="02020603050405020304" pitchFamily="18" charset="0"/>
                          <a:cs typeface="Times New Roman" panose="02020603050405020304" pitchFamily="18" charset="0"/>
                        </a:rPr>
                        <a:t>Toplam Derslik Sayısı</a:t>
                      </a:r>
                      <a:endParaRPr lang="tr-TR" sz="1600" b="1" dirty="0">
                        <a:latin typeface="Times New Roman" panose="02020603050405020304" pitchFamily="18" charset="0"/>
                        <a:cs typeface="Times New Roman" panose="02020603050405020304" pitchFamily="18" charset="0"/>
                      </a:endParaRPr>
                    </a:p>
                  </a:txBody>
                  <a:tcPr/>
                </a:tc>
                <a:tc>
                  <a:txBody>
                    <a:bodyPr/>
                    <a:lstStyle/>
                    <a:p>
                      <a:r>
                        <a:rPr lang="tr-TR" sz="1600" b="1" dirty="0" smtClean="0">
                          <a:latin typeface="Times New Roman" panose="02020603050405020304" pitchFamily="18" charset="0"/>
                          <a:cs typeface="Times New Roman" panose="02020603050405020304" pitchFamily="18" charset="0"/>
                        </a:rPr>
                        <a:t>8</a:t>
                      </a:r>
                      <a:endParaRPr lang="tr-TR" sz="1600" b="1" dirty="0">
                        <a:latin typeface="Times New Roman" panose="02020603050405020304" pitchFamily="18" charset="0"/>
                        <a:cs typeface="Times New Roman" panose="02020603050405020304" pitchFamily="18" charset="0"/>
                      </a:endParaRPr>
                    </a:p>
                  </a:txBody>
                  <a:tcPr/>
                </a:tc>
              </a:tr>
              <a:tr h="543086">
                <a:tc>
                  <a:txBody>
                    <a:bodyPr/>
                    <a:lstStyle/>
                    <a:p>
                      <a:r>
                        <a:rPr lang="tr-TR" sz="1600" dirty="0" smtClean="0">
                          <a:latin typeface="Times New Roman" panose="02020603050405020304" pitchFamily="18" charset="0"/>
                          <a:cs typeface="Times New Roman" panose="02020603050405020304" pitchFamily="18" charset="0"/>
                        </a:rPr>
                        <a:t>Derslik Başına Düşen Öğrenci Sayısı</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smtClean="0">
                          <a:latin typeface="Times New Roman" panose="02020603050405020304" pitchFamily="18" charset="0"/>
                          <a:cs typeface="Times New Roman" panose="02020603050405020304" pitchFamily="18" charset="0"/>
                        </a:rPr>
                        <a:t>17,6</a:t>
                      </a:r>
                      <a:endParaRPr lang="tr-TR" sz="1600" dirty="0">
                        <a:latin typeface="Times New Roman" panose="02020603050405020304" pitchFamily="18" charset="0"/>
                        <a:cs typeface="Times New Roman" panose="02020603050405020304" pitchFamily="18" charset="0"/>
                      </a:endParaRPr>
                    </a:p>
                  </a:txBody>
                  <a:tcPr/>
                </a:tc>
              </a:tr>
              <a:tr h="314418">
                <a:tc>
                  <a:txBody>
                    <a:bodyPr/>
                    <a:lstStyle/>
                    <a:p>
                      <a:r>
                        <a:rPr lang="tr-TR" sz="1600" dirty="0" smtClean="0">
                          <a:latin typeface="Times New Roman" panose="02020603050405020304" pitchFamily="18" charset="0"/>
                          <a:cs typeface="Times New Roman" panose="02020603050405020304" pitchFamily="18" charset="0"/>
                        </a:rPr>
                        <a:t>Toplam Şube</a:t>
                      </a:r>
                      <a:r>
                        <a:rPr lang="tr-TR" sz="1600" baseline="0" dirty="0" smtClean="0">
                          <a:latin typeface="Times New Roman" panose="02020603050405020304" pitchFamily="18" charset="0"/>
                          <a:cs typeface="Times New Roman" panose="02020603050405020304" pitchFamily="18" charset="0"/>
                        </a:rPr>
                        <a:t> Sayısı</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smtClean="0">
                          <a:latin typeface="Times New Roman" panose="02020603050405020304" pitchFamily="18" charset="0"/>
                          <a:cs typeface="Times New Roman" panose="02020603050405020304" pitchFamily="18" charset="0"/>
                        </a:rPr>
                        <a:t>8</a:t>
                      </a:r>
                      <a:endParaRPr lang="tr-TR" sz="1600" dirty="0">
                        <a:latin typeface="Times New Roman" panose="02020603050405020304" pitchFamily="18" charset="0"/>
                        <a:cs typeface="Times New Roman" panose="02020603050405020304" pitchFamily="18" charset="0"/>
                      </a:endParaRPr>
                    </a:p>
                  </a:txBody>
                  <a:tcPr/>
                </a:tc>
              </a:tr>
              <a:tr h="314418">
                <a:tc>
                  <a:txBody>
                    <a:bodyPr/>
                    <a:lstStyle/>
                    <a:p>
                      <a:r>
                        <a:rPr lang="tr-TR" sz="1600" dirty="0" smtClean="0">
                          <a:latin typeface="Times New Roman" panose="02020603050405020304" pitchFamily="18" charset="0"/>
                          <a:cs typeface="Times New Roman" panose="02020603050405020304" pitchFamily="18" charset="0"/>
                        </a:rPr>
                        <a:t>Toplam Yönetici Sayısı</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smtClean="0">
                          <a:latin typeface="Times New Roman" panose="02020603050405020304" pitchFamily="18" charset="0"/>
                          <a:cs typeface="Times New Roman" panose="02020603050405020304" pitchFamily="18" charset="0"/>
                        </a:rPr>
                        <a:t>2</a:t>
                      </a:r>
                      <a:endParaRPr lang="tr-TR" sz="1600" dirty="0">
                        <a:latin typeface="Times New Roman" panose="02020603050405020304" pitchFamily="18" charset="0"/>
                        <a:cs typeface="Times New Roman" panose="02020603050405020304" pitchFamily="18" charset="0"/>
                      </a:endParaRPr>
                    </a:p>
                  </a:txBody>
                  <a:tcPr/>
                </a:tc>
              </a:tr>
              <a:tr h="543086">
                <a:tc>
                  <a:txBody>
                    <a:bodyPr/>
                    <a:lstStyle/>
                    <a:p>
                      <a:r>
                        <a:rPr lang="tr-TR" sz="1600" dirty="0" smtClean="0">
                          <a:latin typeface="Times New Roman" panose="02020603050405020304" pitchFamily="18" charset="0"/>
                          <a:cs typeface="Times New Roman" panose="02020603050405020304" pitchFamily="18" charset="0"/>
                        </a:rPr>
                        <a:t>Toplam</a:t>
                      </a:r>
                      <a:r>
                        <a:rPr lang="tr-TR" sz="1600" baseline="0" dirty="0" smtClean="0">
                          <a:latin typeface="Times New Roman" panose="02020603050405020304" pitchFamily="18" charset="0"/>
                          <a:cs typeface="Times New Roman" panose="02020603050405020304" pitchFamily="18" charset="0"/>
                        </a:rPr>
                        <a:t> Kadrolu Öğretmen Sayısı</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smtClean="0">
                          <a:latin typeface="Times New Roman" panose="02020603050405020304" pitchFamily="18" charset="0"/>
                          <a:cs typeface="Times New Roman" panose="02020603050405020304" pitchFamily="18" charset="0"/>
                        </a:rPr>
                        <a:t>11</a:t>
                      </a:r>
                      <a:endParaRPr lang="tr-TR" sz="1600" dirty="0">
                        <a:latin typeface="Times New Roman" panose="02020603050405020304" pitchFamily="18" charset="0"/>
                        <a:cs typeface="Times New Roman" panose="02020603050405020304" pitchFamily="18" charset="0"/>
                      </a:endParaRPr>
                    </a:p>
                  </a:txBody>
                  <a:tcPr/>
                </a:tc>
              </a:tr>
              <a:tr h="543086">
                <a:tc>
                  <a:txBody>
                    <a:bodyPr/>
                    <a:lstStyle/>
                    <a:p>
                      <a:r>
                        <a:rPr lang="tr-TR" sz="1600" dirty="0" smtClean="0">
                          <a:latin typeface="Times New Roman" panose="02020603050405020304" pitchFamily="18" charset="0"/>
                          <a:cs typeface="Times New Roman" panose="02020603050405020304" pitchFamily="18" charset="0"/>
                        </a:rPr>
                        <a:t>Toplam Ücretli</a:t>
                      </a:r>
                      <a:r>
                        <a:rPr lang="tr-TR" sz="1600" baseline="0" dirty="0" smtClean="0">
                          <a:latin typeface="Times New Roman" panose="02020603050405020304" pitchFamily="18" charset="0"/>
                          <a:cs typeface="Times New Roman" panose="02020603050405020304" pitchFamily="18" charset="0"/>
                        </a:rPr>
                        <a:t> Öğretmen Sayısı</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smtClean="0">
                          <a:latin typeface="Times New Roman" panose="02020603050405020304" pitchFamily="18" charset="0"/>
                          <a:cs typeface="Times New Roman" panose="02020603050405020304" pitchFamily="18" charset="0"/>
                        </a:rPr>
                        <a:t>6</a:t>
                      </a:r>
                      <a:endParaRPr lang="tr-TR" sz="1600" dirty="0">
                        <a:latin typeface="Times New Roman" panose="02020603050405020304" pitchFamily="18" charset="0"/>
                        <a:cs typeface="Times New Roman" panose="02020603050405020304" pitchFamily="18" charset="0"/>
                      </a:endParaRPr>
                    </a:p>
                  </a:txBody>
                  <a:tcPr/>
                </a:tc>
              </a:tr>
              <a:tr h="543086">
                <a:tc>
                  <a:txBody>
                    <a:bodyPr/>
                    <a:lstStyle/>
                    <a:p>
                      <a:r>
                        <a:rPr lang="tr-TR" sz="1600" dirty="0" smtClean="0">
                          <a:latin typeface="Times New Roman" panose="02020603050405020304" pitchFamily="18" charset="0"/>
                          <a:cs typeface="Times New Roman" panose="02020603050405020304" pitchFamily="18" charset="0"/>
                        </a:rPr>
                        <a:t>5.Sınıf</a:t>
                      </a:r>
                      <a:r>
                        <a:rPr lang="tr-TR" sz="1600" baseline="0" dirty="0" smtClean="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Şube  / Öğrenci Sayısı</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baseline="0" dirty="0" smtClean="0">
                          <a:latin typeface="Times New Roman" panose="02020603050405020304" pitchFamily="18" charset="0"/>
                          <a:cs typeface="Times New Roman" panose="02020603050405020304" pitchFamily="18" charset="0"/>
                        </a:rPr>
                        <a:t>2- 38</a:t>
                      </a:r>
                      <a:endParaRPr lang="tr-TR" sz="1600" dirty="0">
                        <a:latin typeface="Times New Roman" panose="02020603050405020304" pitchFamily="18" charset="0"/>
                        <a:cs typeface="Times New Roman" panose="02020603050405020304" pitchFamily="18" charset="0"/>
                      </a:endParaRPr>
                    </a:p>
                  </a:txBody>
                  <a:tcPr/>
                </a:tc>
              </a:tr>
              <a:tr h="5430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dirty="0" smtClean="0">
                          <a:latin typeface="Times New Roman" panose="02020603050405020304" pitchFamily="18" charset="0"/>
                          <a:cs typeface="Times New Roman" panose="02020603050405020304" pitchFamily="18" charset="0"/>
                        </a:rPr>
                        <a:t>6.Sınıf Şube  / Öğrenci Sayısı</a:t>
                      </a:r>
                    </a:p>
                  </a:txBody>
                  <a:tcPr/>
                </a:tc>
                <a:tc>
                  <a:txBody>
                    <a:bodyPr/>
                    <a:lstStyle/>
                    <a:p>
                      <a:r>
                        <a:rPr lang="tr-TR" sz="1600" dirty="0" smtClean="0">
                          <a:latin typeface="Times New Roman" panose="02020603050405020304" pitchFamily="18" charset="0"/>
                          <a:cs typeface="Times New Roman" panose="02020603050405020304" pitchFamily="18" charset="0"/>
                        </a:rPr>
                        <a:t>2 -</a:t>
                      </a:r>
                      <a:r>
                        <a:rPr lang="tr-TR" sz="1600" baseline="0" dirty="0" smtClean="0">
                          <a:latin typeface="Times New Roman" panose="02020603050405020304" pitchFamily="18" charset="0"/>
                          <a:cs typeface="Times New Roman" panose="02020603050405020304" pitchFamily="18" charset="0"/>
                        </a:rPr>
                        <a:t> 31</a:t>
                      </a:r>
                      <a:endParaRPr lang="tr-TR" sz="1600" dirty="0">
                        <a:latin typeface="Times New Roman" panose="02020603050405020304" pitchFamily="18" charset="0"/>
                        <a:cs typeface="Times New Roman" panose="02020603050405020304" pitchFamily="18" charset="0"/>
                      </a:endParaRPr>
                    </a:p>
                  </a:txBody>
                  <a:tcPr/>
                </a:tc>
              </a:tr>
              <a:tr h="3144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dirty="0" smtClean="0">
                          <a:latin typeface="Times New Roman" panose="02020603050405020304" pitchFamily="18" charset="0"/>
                          <a:cs typeface="Times New Roman" panose="02020603050405020304" pitchFamily="18" charset="0"/>
                        </a:rPr>
                        <a:t>7.Sınıf Şube / Öğrenci Sayısı</a:t>
                      </a:r>
                    </a:p>
                  </a:txBody>
                  <a:tcPr/>
                </a:tc>
                <a:tc>
                  <a:txBody>
                    <a:bodyPr/>
                    <a:lstStyle/>
                    <a:p>
                      <a:r>
                        <a:rPr lang="tr-TR" sz="1600" baseline="0" dirty="0" smtClean="0">
                          <a:latin typeface="Times New Roman" panose="02020603050405020304" pitchFamily="18" charset="0"/>
                          <a:cs typeface="Times New Roman" panose="02020603050405020304" pitchFamily="18" charset="0"/>
                        </a:rPr>
                        <a:t>2 - 35</a:t>
                      </a:r>
                      <a:endParaRPr lang="tr-TR" sz="1600" dirty="0">
                        <a:latin typeface="Times New Roman" panose="02020603050405020304" pitchFamily="18" charset="0"/>
                        <a:cs typeface="Times New Roman" panose="02020603050405020304" pitchFamily="18" charset="0"/>
                      </a:endParaRPr>
                    </a:p>
                  </a:txBody>
                  <a:tcPr/>
                </a:tc>
              </a:tr>
              <a:tr h="543086">
                <a:tc>
                  <a:txBody>
                    <a:bodyPr/>
                    <a:lstStyle/>
                    <a:p>
                      <a:r>
                        <a:rPr lang="tr-TR" sz="1600" dirty="0" smtClean="0">
                          <a:latin typeface="Times New Roman" panose="02020603050405020304" pitchFamily="18" charset="0"/>
                          <a:cs typeface="Times New Roman" panose="02020603050405020304" pitchFamily="18" charset="0"/>
                        </a:rPr>
                        <a:t>8</a:t>
                      </a:r>
                      <a:r>
                        <a:rPr lang="tr-TR" sz="1600" baseline="0" dirty="0" smtClean="0">
                          <a:latin typeface="Times New Roman" panose="02020603050405020304" pitchFamily="18" charset="0"/>
                          <a:cs typeface="Times New Roman" panose="02020603050405020304" pitchFamily="18" charset="0"/>
                        </a:rPr>
                        <a:t>. S</a:t>
                      </a:r>
                      <a:r>
                        <a:rPr lang="tr-TR" sz="1600" dirty="0" smtClean="0">
                          <a:latin typeface="Times New Roman" panose="02020603050405020304" pitchFamily="18" charset="0"/>
                          <a:cs typeface="Times New Roman" panose="02020603050405020304" pitchFamily="18" charset="0"/>
                        </a:rPr>
                        <a:t>ınıf Şube  / Öğrenci Sayısı</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baseline="0" dirty="0" smtClean="0">
                          <a:latin typeface="Times New Roman" panose="02020603050405020304" pitchFamily="18" charset="0"/>
                          <a:cs typeface="Times New Roman" panose="02020603050405020304" pitchFamily="18" charset="0"/>
                        </a:rPr>
                        <a:t>2 - 37</a:t>
                      </a:r>
                      <a:endParaRPr lang="tr-TR" sz="1600" dirty="0">
                        <a:latin typeface="Times New Roman" panose="02020603050405020304" pitchFamily="18" charset="0"/>
                        <a:cs typeface="Times New Roman" panose="02020603050405020304" pitchFamily="18" charset="0"/>
                      </a:endParaRPr>
                    </a:p>
                  </a:txBody>
                  <a:tcPr/>
                </a:tc>
              </a:tr>
              <a:tr h="314418">
                <a:tc>
                  <a:txBody>
                    <a:bodyPr/>
                    <a:lstStyle/>
                    <a:p>
                      <a:r>
                        <a:rPr lang="tr-TR" sz="1600" b="1" dirty="0" smtClean="0">
                          <a:latin typeface="Times New Roman" panose="02020603050405020304" pitchFamily="18" charset="0"/>
                          <a:cs typeface="Times New Roman" panose="02020603050405020304" pitchFamily="18" charset="0"/>
                        </a:rPr>
                        <a:t>Toplam Kız Öğrenci Sayısı</a:t>
                      </a:r>
                      <a:endParaRPr lang="tr-TR" sz="1600" b="1" dirty="0">
                        <a:latin typeface="Times New Roman" panose="02020603050405020304" pitchFamily="18" charset="0"/>
                        <a:cs typeface="Times New Roman" panose="02020603050405020304" pitchFamily="18" charset="0"/>
                      </a:endParaRPr>
                    </a:p>
                  </a:txBody>
                  <a:tcPr/>
                </a:tc>
                <a:tc>
                  <a:txBody>
                    <a:bodyPr/>
                    <a:lstStyle/>
                    <a:p>
                      <a:r>
                        <a:rPr lang="tr-TR" sz="1600" b="1" dirty="0" smtClean="0">
                          <a:latin typeface="Times New Roman" panose="02020603050405020304" pitchFamily="18" charset="0"/>
                          <a:cs typeface="Times New Roman" panose="02020603050405020304" pitchFamily="18" charset="0"/>
                        </a:rPr>
                        <a:t>69</a:t>
                      </a:r>
                      <a:endParaRPr lang="tr-TR" sz="1600" b="1" dirty="0">
                        <a:latin typeface="Times New Roman" panose="02020603050405020304" pitchFamily="18" charset="0"/>
                        <a:cs typeface="Times New Roman" panose="02020603050405020304" pitchFamily="18" charset="0"/>
                      </a:endParaRPr>
                    </a:p>
                  </a:txBody>
                  <a:tcPr/>
                </a:tc>
              </a:tr>
              <a:tr h="314418">
                <a:tc>
                  <a:txBody>
                    <a:bodyPr/>
                    <a:lstStyle/>
                    <a:p>
                      <a:r>
                        <a:rPr lang="tr-TR" sz="1600" b="1" dirty="0" smtClean="0">
                          <a:latin typeface="Times New Roman" panose="02020603050405020304" pitchFamily="18" charset="0"/>
                          <a:cs typeface="Times New Roman" panose="02020603050405020304" pitchFamily="18" charset="0"/>
                        </a:rPr>
                        <a:t>Toplam</a:t>
                      </a:r>
                      <a:r>
                        <a:rPr lang="tr-TR" sz="1600" b="1" baseline="0" dirty="0" smtClean="0">
                          <a:latin typeface="Times New Roman" panose="02020603050405020304" pitchFamily="18" charset="0"/>
                          <a:cs typeface="Times New Roman" panose="02020603050405020304" pitchFamily="18" charset="0"/>
                        </a:rPr>
                        <a:t> Erkek Öğrenci Sayısı</a:t>
                      </a:r>
                      <a:endParaRPr lang="tr-TR" sz="1600" b="1" dirty="0">
                        <a:latin typeface="Times New Roman" panose="02020603050405020304" pitchFamily="18" charset="0"/>
                        <a:cs typeface="Times New Roman" panose="02020603050405020304" pitchFamily="18" charset="0"/>
                      </a:endParaRPr>
                    </a:p>
                  </a:txBody>
                  <a:tcPr/>
                </a:tc>
                <a:tc>
                  <a:txBody>
                    <a:bodyPr/>
                    <a:lstStyle/>
                    <a:p>
                      <a:r>
                        <a:rPr lang="tr-TR" sz="1600" b="1" dirty="0" smtClean="0">
                          <a:latin typeface="Times New Roman" panose="02020603050405020304" pitchFamily="18" charset="0"/>
                          <a:cs typeface="Times New Roman" panose="02020603050405020304" pitchFamily="18" charset="0"/>
                        </a:rPr>
                        <a:t>72</a:t>
                      </a:r>
                      <a:endParaRPr lang="tr-TR" sz="1600" b="1" dirty="0">
                        <a:latin typeface="Times New Roman" panose="02020603050405020304" pitchFamily="18" charset="0"/>
                        <a:cs typeface="Times New Roman" panose="02020603050405020304" pitchFamily="18" charset="0"/>
                      </a:endParaRPr>
                    </a:p>
                  </a:txBody>
                  <a:tcPr/>
                </a:tc>
              </a:tr>
              <a:tr h="314418">
                <a:tc>
                  <a:txBody>
                    <a:bodyPr/>
                    <a:lstStyle/>
                    <a:p>
                      <a:r>
                        <a:rPr lang="tr-TR" sz="1600" b="1" dirty="0" smtClean="0">
                          <a:latin typeface="Times New Roman" panose="02020603050405020304" pitchFamily="18" charset="0"/>
                          <a:cs typeface="Times New Roman" panose="02020603050405020304" pitchFamily="18" charset="0"/>
                        </a:rPr>
                        <a:t>Toplam Şube Sayısı</a:t>
                      </a:r>
                      <a:endParaRPr lang="tr-TR" sz="1600" b="1" dirty="0">
                        <a:latin typeface="Times New Roman" panose="02020603050405020304" pitchFamily="18" charset="0"/>
                        <a:cs typeface="Times New Roman" panose="02020603050405020304" pitchFamily="18" charset="0"/>
                      </a:endParaRPr>
                    </a:p>
                  </a:txBody>
                  <a:tcPr/>
                </a:tc>
                <a:tc>
                  <a:txBody>
                    <a:bodyPr/>
                    <a:lstStyle/>
                    <a:p>
                      <a:r>
                        <a:rPr lang="tr-TR" sz="1600" b="1" dirty="0" smtClean="0">
                          <a:latin typeface="Times New Roman" panose="02020603050405020304" pitchFamily="18" charset="0"/>
                          <a:cs typeface="Times New Roman" panose="02020603050405020304" pitchFamily="18" charset="0"/>
                        </a:rPr>
                        <a:t>8</a:t>
                      </a:r>
                      <a:endParaRPr lang="tr-TR" sz="1600" b="1" dirty="0">
                        <a:latin typeface="Times New Roman" panose="02020603050405020304" pitchFamily="18" charset="0"/>
                        <a:cs typeface="Times New Roman" panose="02020603050405020304" pitchFamily="18" charset="0"/>
                      </a:endParaRPr>
                    </a:p>
                  </a:txBody>
                  <a:tcPr/>
                </a:tc>
              </a:tr>
              <a:tr h="543086">
                <a:tc>
                  <a:txBody>
                    <a:bodyPr/>
                    <a:lstStyle/>
                    <a:p>
                      <a:r>
                        <a:rPr lang="tr-TR" sz="1600" dirty="0" smtClean="0">
                          <a:latin typeface="Times New Roman" panose="02020603050405020304" pitchFamily="18" charset="0"/>
                          <a:cs typeface="Times New Roman" panose="02020603050405020304" pitchFamily="18" charset="0"/>
                        </a:rPr>
                        <a:t>Şube</a:t>
                      </a:r>
                      <a:r>
                        <a:rPr lang="tr-TR" sz="1600" baseline="0" dirty="0" smtClean="0">
                          <a:latin typeface="Times New Roman" panose="02020603050405020304" pitchFamily="18" charset="0"/>
                          <a:cs typeface="Times New Roman" panose="02020603050405020304" pitchFamily="18" charset="0"/>
                        </a:rPr>
                        <a:t> Başına Düşen Öğrenci Sayısı</a:t>
                      </a:r>
                      <a:endParaRPr lang="tr-TR" sz="1600" dirty="0">
                        <a:latin typeface="Times New Roman" panose="02020603050405020304" pitchFamily="18" charset="0"/>
                        <a:cs typeface="Times New Roman" panose="02020603050405020304" pitchFamily="18" charset="0"/>
                      </a:endParaRPr>
                    </a:p>
                  </a:txBody>
                  <a:tcPr/>
                </a:tc>
                <a:tc>
                  <a:txBody>
                    <a:bodyPr/>
                    <a:lstStyle/>
                    <a:p>
                      <a:r>
                        <a:rPr lang="tr-TR" sz="1600" dirty="0" smtClean="0">
                          <a:latin typeface="Times New Roman" panose="02020603050405020304" pitchFamily="18" charset="0"/>
                          <a:cs typeface="Times New Roman" panose="02020603050405020304" pitchFamily="18" charset="0"/>
                        </a:rPr>
                        <a:t>17,6</a:t>
                      </a:r>
                      <a:endParaRPr lang="tr-TR" sz="1600" dirty="0">
                        <a:latin typeface="Times New Roman" panose="02020603050405020304" pitchFamily="18" charset="0"/>
                        <a:cs typeface="Times New Roman" panose="02020603050405020304" pitchFamily="18" charset="0"/>
                      </a:endParaRPr>
                    </a:p>
                  </a:txBody>
                  <a:tcPr/>
                </a:tc>
              </a:tr>
            </a:tbl>
          </a:graphicData>
        </a:graphic>
      </p:graphicFrame>
      <p:sp>
        <p:nvSpPr>
          <p:cNvPr id="3" name="7 Metin Yer Tutucusu"/>
          <p:cNvSpPr>
            <a:spLocks noGrp="1"/>
          </p:cNvSpPr>
          <p:nvPr>
            <p:ph type="body" idx="2"/>
          </p:nvPr>
        </p:nvSpPr>
        <p:spPr>
          <a:xfrm>
            <a:off x="1412776" y="265337"/>
            <a:ext cx="5159474" cy="346223"/>
          </a:xfrm>
        </p:spPr>
        <p:txBody>
          <a:bodyPr>
            <a:noAutofit/>
          </a:bodyPr>
          <a:lstStyle/>
          <a:p>
            <a:r>
              <a:rPr lang="tr-TR" sz="1800" dirty="0" smtClean="0">
                <a:latin typeface="Times New Roman" panose="02020603050405020304" pitchFamily="18" charset="0"/>
                <a:cs typeface="Times New Roman" panose="02020603050405020304" pitchFamily="18" charset="0"/>
              </a:rPr>
              <a:t>Öğretmen , Öğrenci ve Sınıflara İlişkin istatistikler</a:t>
            </a:r>
            <a:endParaRPr lang="tr-TR" sz="1800" dirty="0">
              <a:latin typeface="Times New Roman" panose="02020603050405020304" pitchFamily="18" charset="0"/>
              <a:cs typeface="Times New Roman" panose="02020603050405020304" pitchFamily="18" charset="0"/>
            </a:endParaRPr>
          </a:p>
        </p:txBody>
      </p:sp>
      <p:sp>
        <p:nvSpPr>
          <p:cNvPr id="5" name="2 Metin Yer Tutucusu"/>
          <p:cNvSpPr txBox="1">
            <a:spLocks/>
          </p:cNvSpPr>
          <p:nvPr/>
        </p:nvSpPr>
        <p:spPr>
          <a:xfrm rot="16200000">
            <a:off x="-1673656" y="5013964"/>
            <a:ext cx="5544619" cy="1348324"/>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lang="tr-TR" sz="1600" dirty="0" smtClean="0">
                <a:solidFill>
                  <a:srgbClr val="FFFFFF"/>
                </a:solidFill>
              </a:rPr>
              <a:t>SAZLIKÖY HİLMİ FIRAT ORTAOKULU</a:t>
            </a:r>
            <a:endParaRPr kumimoji="0" lang="tr-T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 2020-2021 EĞİTİM – ÖĞRETİM YILI </a:t>
            </a:r>
          </a:p>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BRİFİNG DOSYASI</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pic>
        <p:nvPicPr>
          <p:cNvPr id="7"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Metin Yer Tutucusu"/>
          <p:cNvSpPr>
            <a:spLocks noGrp="1"/>
          </p:cNvSpPr>
          <p:nvPr>
            <p:ph type="body" idx="2"/>
          </p:nvPr>
        </p:nvSpPr>
        <p:spPr>
          <a:xfrm>
            <a:off x="1412776" y="265337"/>
            <a:ext cx="5159474" cy="346223"/>
          </a:xfrm>
        </p:spPr>
        <p:txBody>
          <a:bodyPr>
            <a:noAutofit/>
          </a:bodyPr>
          <a:lstStyle/>
          <a:p>
            <a:r>
              <a:rPr lang="tr-TR" sz="1800" dirty="0" smtClean="0"/>
              <a:t>Öğretmen Bilgileri ve Branşlara Göre Dağılımları</a:t>
            </a:r>
            <a:endParaRPr lang="tr-TR" sz="1800" dirty="0"/>
          </a:p>
        </p:txBody>
      </p:sp>
      <p:graphicFrame>
        <p:nvGraphicFramePr>
          <p:cNvPr id="5" name="4 İçerik Yer Tutucusu"/>
          <p:cNvGraphicFramePr>
            <a:graphicFrameLocks noGrp="1"/>
          </p:cNvGraphicFramePr>
          <p:nvPr>
            <p:ph sz="quarter" idx="1"/>
          </p:nvPr>
        </p:nvGraphicFramePr>
        <p:xfrm>
          <a:off x="2343150" y="914400"/>
          <a:ext cx="4229100" cy="7471114"/>
        </p:xfrm>
        <a:graphic>
          <a:graphicData uri="http://schemas.openxmlformats.org/drawingml/2006/table">
            <a:tbl>
              <a:tblPr firstRow="1" bandRow="1">
                <a:tableStyleId>{5C22544A-7EE6-4342-B048-85BDC9FD1C3A}</a:tableStyleId>
              </a:tblPr>
              <a:tblGrid>
                <a:gridCol w="284471"/>
                <a:gridCol w="1230007"/>
                <a:gridCol w="1233615"/>
                <a:gridCol w="1481007"/>
              </a:tblGrid>
              <a:tr h="129208">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r>
              <a:tr h="370840">
                <a:tc>
                  <a:txBody>
                    <a:bodyPr/>
                    <a:lstStyle/>
                    <a:p>
                      <a:pPr algn="ctr" fontAlgn="b"/>
                      <a:r>
                        <a:rPr lang="tr-TR" sz="1100" b="1" i="0" u="none" strike="noStrike" dirty="0">
                          <a:solidFill>
                            <a:srgbClr val="000000"/>
                          </a:solidFill>
                          <a:latin typeface="Calibri"/>
                        </a:rPr>
                        <a:t>S.N.</a:t>
                      </a:r>
                    </a:p>
                  </a:txBody>
                  <a:tcPr marL="9525" marR="9525" marT="9525" marB="0" anchor="b"/>
                </a:tc>
                <a:tc>
                  <a:txBody>
                    <a:bodyPr/>
                    <a:lstStyle/>
                    <a:p>
                      <a:pPr algn="ctr" fontAlgn="b"/>
                      <a:r>
                        <a:rPr lang="tr-TR" sz="1100" b="1" i="0" u="none" strike="noStrike">
                          <a:solidFill>
                            <a:srgbClr val="000000"/>
                          </a:solidFill>
                          <a:latin typeface="Calibri"/>
                        </a:rPr>
                        <a:t>Öğretmen Adı Soyadı</a:t>
                      </a:r>
                    </a:p>
                  </a:txBody>
                  <a:tcPr marL="9525" marR="9525" marT="9525" marB="0" anchor="b"/>
                </a:tc>
                <a:tc>
                  <a:txBody>
                    <a:bodyPr/>
                    <a:lstStyle/>
                    <a:p>
                      <a:pPr algn="ctr" fontAlgn="b"/>
                      <a:r>
                        <a:rPr lang="tr-TR" sz="1100" b="1" i="0" u="none" strike="noStrike">
                          <a:solidFill>
                            <a:srgbClr val="000000"/>
                          </a:solidFill>
                          <a:latin typeface="Calibri"/>
                        </a:rPr>
                        <a:t>Branşı</a:t>
                      </a:r>
                    </a:p>
                  </a:txBody>
                  <a:tcPr marL="9525" marR="9525" marT="9525" marB="0" anchor="b"/>
                </a:tc>
                <a:tc>
                  <a:txBody>
                    <a:bodyPr/>
                    <a:lstStyle/>
                    <a:p>
                      <a:pPr algn="ctr" fontAlgn="b"/>
                      <a:r>
                        <a:rPr lang="tr-TR" sz="1100" b="1" i="0" u="none" strike="noStrike" dirty="0" smtClean="0">
                          <a:solidFill>
                            <a:srgbClr val="000000"/>
                          </a:solidFill>
                          <a:latin typeface="Calibri"/>
                        </a:rPr>
                        <a:t>Açıklama </a:t>
                      </a:r>
                      <a:endParaRPr lang="tr-TR" sz="1100" b="1" i="0" u="none" strike="noStrike" dirty="0">
                        <a:solidFill>
                          <a:srgbClr val="000000"/>
                        </a:solidFill>
                        <a:latin typeface="Calibri"/>
                      </a:endParaRPr>
                    </a:p>
                  </a:txBody>
                  <a:tcPr marL="9525" marR="9525" marT="9525" marB="0" anchor="b"/>
                </a:tc>
              </a:tr>
              <a:tr h="370840">
                <a:tc>
                  <a:txBody>
                    <a:bodyPr/>
                    <a:lstStyle/>
                    <a:p>
                      <a:pPr marL="228600" indent="-228600" algn="ctr" fontAlgn="b">
                        <a:buFont typeface="+mj-lt"/>
                        <a:buNone/>
                      </a:pPr>
                      <a:r>
                        <a:rPr lang="tr-TR" sz="1200" b="0" i="0" u="none" strike="noStrike" dirty="0">
                          <a:solidFill>
                            <a:srgbClr val="000000"/>
                          </a:solidFill>
                          <a:latin typeface="Calibri"/>
                        </a:rPr>
                        <a:t>1</a:t>
                      </a:r>
                    </a:p>
                  </a:txBody>
                  <a:tcPr marL="9525" marR="9525" marT="9525" marB="0" anchor="b"/>
                </a:tc>
                <a:tc>
                  <a:txBody>
                    <a:bodyPr/>
                    <a:lstStyle/>
                    <a:p>
                      <a:pPr algn="l" fontAlgn="b"/>
                      <a:r>
                        <a:rPr lang="tr-TR" sz="1200" b="0" i="0" u="none" strike="noStrike" dirty="0" smtClean="0">
                          <a:solidFill>
                            <a:srgbClr val="000000"/>
                          </a:solidFill>
                          <a:latin typeface="Calibri"/>
                        </a:rPr>
                        <a:t>Eyüp KÜÇÜK</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a:solidFill>
                            <a:srgbClr val="000000"/>
                          </a:solidFill>
                          <a:latin typeface="Calibri"/>
                        </a:rPr>
                        <a:t>Müdür </a:t>
                      </a:r>
                      <a:endParaRPr lang="tr-TR" sz="1200" b="0" i="0" u="none" strike="noStrike" dirty="0" smtClean="0">
                        <a:solidFill>
                          <a:srgbClr val="000000"/>
                        </a:solidFill>
                        <a:latin typeface="Calibri"/>
                      </a:endParaRPr>
                    </a:p>
                    <a:p>
                      <a:pPr algn="l" fontAlgn="b"/>
                      <a:r>
                        <a:rPr lang="tr-TR" sz="1200" b="0" i="0" u="none" strike="noStrike" dirty="0" smtClean="0">
                          <a:solidFill>
                            <a:srgbClr val="000000"/>
                          </a:solidFill>
                          <a:latin typeface="Calibri"/>
                        </a:rPr>
                        <a:t> Teknoloji</a:t>
                      </a:r>
                      <a:r>
                        <a:rPr lang="tr-TR" sz="1200" b="0" i="0" u="none" strike="noStrike" baseline="0" dirty="0" smtClean="0">
                          <a:solidFill>
                            <a:srgbClr val="000000"/>
                          </a:solidFill>
                          <a:latin typeface="Calibri"/>
                        </a:rPr>
                        <a:t> ve Tasarım</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 Kadrolu Öğretmen</a:t>
                      </a:r>
                      <a:endParaRPr lang="tr-TR" sz="1200" b="0" i="0" u="none" strike="noStrike" dirty="0">
                        <a:solidFill>
                          <a:srgbClr val="000000"/>
                        </a:solidFill>
                        <a:latin typeface="Calibri"/>
                      </a:endParaRPr>
                    </a:p>
                  </a:txBody>
                  <a:tcPr marL="9525" marR="9525" marT="9525" marB="0" anchor="b"/>
                </a:tc>
              </a:tr>
              <a:tr h="370840">
                <a:tc>
                  <a:txBody>
                    <a:bodyPr/>
                    <a:lstStyle/>
                    <a:p>
                      <a:pPr marL="228600" indent="-228600" algn="ctr" fontAlgn="b">
                        <a:buFont typeface="+mj-lt"/>
                        <a:buNone/>
                      </a:pPr>
                      <a:r>
                        <a:rPr lang="tr-TR" sz="1200" b="0" i="0" u="none" strike="noStrike" dirty="0">
                          <a:solidFill>
                            <a:srgbClr val="000000"/>
                          </a:solidFill>
                          <a:latin typeface="Calibri"/>
                        </a:rPr>
                        <a:t>2</a:t>
                      </a:r>
                    </a:p>
                  </a:txBody>
                  <a:tcPr marL="9525" marR="9525" marT="9525" marB="0" anchor="b"/>
                </a:tc>
                <a:tc>
                  <a:txBody>
                    <a:bodyPr/>
                    <a:lstStyle/>
                    <a:p>
                      <a:pPr algn="l" fontAlgn="b"/>
                      <a:r>
                        <a:rPr lang="tr-TR" sz="1200" b="0" i="0" u="none" strike="noStrike" dirty="0" smtClean="0">
                          <a:solidFill>
                            <a:srgbClr val="000000"/>
                          </a:solidFill>
                          <a:latin typeface="Calibri"/>
                        </a:rPr>
                        <a:t>Dursun KARATAŞ</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err="1" smtClean="0">
                          <a:solidFill>
                            <a:srgbClr val="000000"/>
                          </a:solidFill>
                          <a:latin typeface="Calibri"/>
                        </a:rPr>
                        <a:t>Müd</a:t>
                      </a:r>
                      <a:r>
                        <a:rPr lang="tr-TR" sz="1200" b="0" i="0" u="none" strike="noStrike" dirty="0" smtClean="0">
                          <a:solidFill>
                            <a:srgbClr val="000000"/>
                          </a:solidFill>
                          <a:latin typeface="Calibri"/>
                        </a:rPr>
                        <a:t>.</a:t>
                      </a:r>
                      <a:r>
                        <a:rPr lang="tr-TR" sz="1200" b="0" i="0" u="none" strike="noStrike" dirty="0" err="1" smtClean="0">
                          <a:solidFill>
                            <a:srgbClr val="000000"/>
                          </a:solidFill>
                          <a:latin typeface="Calibri"/>
                        </a:rPr>
                        <a:t>Yard</a:t>
                      </a:r>
                      <a:r>
                        <a:rPr lang="tr-TR" sz="1200" b="0" i="0" u="none" strike="noStrike" dirty="0" smtClean="0">
                          <a:solidFill>
                            <a:srgbClr val="000000"/>
                          </a:solidFill>
                          <a:latin typeface="Calibri"/>
                        </a:rPr>
                        <a:t>.</a:t>
                      </a:r>
                    </a:p>
                    <a:p>
                      <a:pPr algn="l" fontAlgn="b"/>
                      <a:r>
                        <a:rPr lang="tr-TR" sz="1200" b="0" i="0" u="none" strike="noStrike" dirty="0" smtClean="0">
                          <a:solidFill>
                            <a:srgbClr val="000000"/>
                          </a:solidFill>
                          <a:latin typeface="Calibri"/>
                        </a:rPr>
                        <a:t>Fen Bilimleri</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41604">
                <a:tc>
                  <a:txBody>
                    <a:bodyPr/>
                    <a:lstStyle/>
                    <a:p>
                      <a:pPr marL="228600" indent="-228600" algn="ctr" fontAlgn="b">
                        <a:buFont typeface="+mj-lt"/>
                        <a:buNone/>
                      </a:pPr>
                      <a:r>
                        <a:rPr lang="tr-TR" sz="1200" b="0" i="0" u="none" strike="noStrike" dirty="0">
                          <a:solidFill>
                            <a:srgbClr val="000000"/>
                          </a:solidFill>
                          <a:latin typeface="Calibri"/>
                        </a:rPr>
                        <a:t>3</a:t>
                      </a:r>
                    </a:p>
                  </a:txBody>
                  <a:tcPr marL="9525" marR="9525" marT="9525" marB="0" anchor="b"/>
                </a:tc>
                <a:tc>
                  <a:txBody>
                    <a:bodyPr/>
                    <a:lstStyle/>
                    <a:p>
                      <a:pPr algn="l" fontAlgn="b"/>
                      <a:r>
                        <a:rPr lang="tr-TR" sz="1200" b="0" i="0" u="none" strike="noStrike" dirty="0" smtClean="0">
                          <a:solidFill>
                            <a:srgbClr val="000000"/>
                          </a:solidFill>
                          <a:latin typeface="Calibri"/>
                        </a:rPr>
                        <a:t>Faruk ÖNTAŞ</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Rehber</a:t>
                      </a:r>
                      <a:r>
                        <a:rPr lang="tr-TR" sz="1200" b="0" i="0" u="none" strike="noStrike" baseline="0" dirty="0" smtClean="0">
                          <a:solidFill>
                            <a:srgbClr val="000000"/>
                          </a:solidFill>
                          <a:latin typeface="Calibri"/>
                        </a:rPr>
                        <a:t>lik</a:t>
                      </a:r>
                      <a:endParaRPr lang="tr-TR" sz="1200" b="0" i="0" u="none" strike="noStrike" dirty="0" smtClean="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85752">
                <a:tc>
                  <a:txBody>
                    <a:bodyPr/>
                    <a:lstStyle/>
                    <a:p>
                      <a:pPr marL="228600" indent="-228600" algn="ctr" fontAlgn="b">
                        <a:buFont typeface="+mj-lt"/>
                        <a:buNone/>
                      </a:pPr>
                      <a:r>
                        <a:rPr lang="tr-TR" sz="1200" b="0" i="0" u="none" strike="noStrike" dirty="0">
                          <a:solidFill>
                            <a:srgbClr val="000000"/>
                          </a:solidFill>
                          <a:latin typeface="Calibri"/>
                        </a:rPr>
                        <a:t>4</a:t>
                      </a:r>
                    </a:p>
                  </a:txBody>
                  <a:tcPr marL="9525" marR="9525" marT="9525" marB="0" anchor="b"/>
                </a:tc>
                <a:tc>
                  <a:txBody>
                    <a:bodyPr/>
                    <a:lstStyle/>
                    <a:p>
                      <a:pPr algn="l" fontAlgn="b"/>
                      <a:r>
                        <a:rPr lang="tr-TR" sz="1200" b="0" i="0" u="none" strike="noStrike" dirty="0" smtClean="0">
                          <a:solidFill>
                            <a:srgbClr val="000000"/>
                          </a:solidFill>
                          <a:latin typeface="Calibri"/>
                        </a:rPr>
                        <a:t>Hüseyin</a:t>
                      </a:r>
                      <a:r>
                        <a:rPr lang="tr-TR" sz="1200" b="0" i="0" u="none" strike="noStrike" baseline="0" dirty="0" smtClean="0">
                          <a:solidFill>
                            <a:srgbClr val="000000"/>
                          </a:solidFill>
                          <a:latin typeface="Calibri"/>
                        </a:rPr>
                        <a:t> TOPAÇ</a:t>
                      </a:r>
                      <a:endParaRPr lang="tr-TR" sz="1200" b="0"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tr-TR" sz="1200" b="0" i="0" u="none" strike="noStrike" dirty="0" smtClean="0">
                          <a:solidFill>
                            <a:srgbClr val="000000"/>
                          </a:solidFill>
                          <a:latin typeface="Calibri"/>
                        </a:rPr>
                        <a:t>Beden Eğitimi</a:t>
                      </a: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85752">
                <a:tc>
                  <a:txBody>
                    <a:bodyPr/>
                    <a:lstStyle/>
                    <a:p>
                      <a:pPr marL="228600" indent="-228600" algn="ctr" fontAlgn="b">
                        <a:buFont typeface="+mj-lt"/>
                        <a:buNone/>
                      </a:pPr>
                      <a:r>
                        <a:rPr lang="tr-TR" sz="1200" b="0" i="0" u="none" strike="noStrike" dirty="0" smtClean="0">
                          <a:solidFill>
                            <a:srgbClr val="000000"/>
                          </a:solidFill>
                          <a:latin typeface="Calibri"/>
                        </a:rPr>
                        <a:t>5</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Dilek SERİN</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Görsel Sanatlar</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85752">
                <a:tc>
                  <a:txBody>
                    <a:bodyPr/>
                    <a:lstStyle/>
                    <a:p>
                      <a:pPr marL="228600" indent="-228600" algn="ctr" fontAlgn="b">
                        <a:buFont typeface="+mj-lt"/>
                        <a:buNone/>
                      </a:pPr>
                      <a:r>
                        <a:rPr lang="tr-TR" sz="1200" b="0" i="0" u="none" strike="noStrike" dirty="0" smtClean="0">
                          <a:solidFill>
                            <a:srgbClr val="000000"/>
                          </a:solidFill>
                          <a:latin typeface="Calibri"/>
                        </a:rPr>
                        <a:t>6</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Berna</a:t>
                      </a:r>
                      <a:r>
                        <a:rPr lang="tr-TR" sz="1200" b="0" i="0" u="none" strike="noStrike" baseline="0" dirty="0" smtClean="0">
                          <a:solidFill>
                            <a:srgbClr val="000000"/>
                          </a:solidFill>
                          <a:latin typeface="Calibri"/>
                        </a:rPr>
                        <a:t> GÜLGÖNÜL</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Türkçe</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45748">
                <a:tc>
                  <a:txBody>
                    <a:bodyPr/>
                    <a:lstStyle/>
                    <a:p>
                      <a:pPr marL="228600" indent="-228600" algn="ctr" fontAlgn="b">
                        <a:buFont typeface="+mj-lt"/>
                        <a:buNone/>
                      </a:pPr>
                      <a:r>
                        <a:rPr lang="tr-TR" sz="1200" b="0" i="0" u="none" strike="noStrike" dirty="0">
                          <a:solidFill>
                            <a:srgbClr val="000000"/>
                          </a:solidFill>
                          <a:latin typeface="Calibri"/>
                        </a:rPr>
                        <a:t>7</a:t>
                      </a:r>
                    </a:p>
                  </a:txBody>
                  <a:tcPr marL="9525" marR="9525" marT="9525" marB="0" anchor="b"/>
                </a:tc>
                <a:tc>
                  <a:txBody>
                    <a:bodyPr/>
                    <a:lstStyle/>
                    <a:p>
                      <a:pPr algn="l" fontAlgn="b"/>
                      <a:r>
                        <a:rPr lang="tr-TR" sz="1200" b="0" i="0" u="none" strike="noStrike" dirty="0" err="1" smtClean="0">
                          <a:solidFill>
                            <a:srgbClr val="000000"/>
                          </a:solidFill>
                          <a:latin typeface="Calibri"/>
                        </a:rPr>
                        <a:t>Bengü</a:t>
                      </a:r>
                      <a:r>
                        <a:rPr lang="tr-TR" sz="1200" b="0" i="0" u="none" strike="noStrike" dirty="0" smtClean="0">
                          <a:solidFill>
                            <a:srgbClr val="000000"/>
                          </a:solidFill>
                          <a:latin typeface="Calibri"/>
                        </a:rPr>
                        <a:t> BAYRAKTAR</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Teknoloji ve Tasarım</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99091">
                <a:tc>
                  <a:txBody>
                    <a:bodyPr/>
                    <a:lstStyle/>
                    <a:p>
                      <a:pPr marL="228600" indent="-228600" algn="ctr" fontAlgn="b">
                        <a:buFont typeface="+mj-lt"/>
                        <a:buNone/>
                      </a:pPr>
                      <a:r>
                        <a:rPr lang="tr-TR" sz="1200" b="0" i="0" u="none" strike="noStrike" dirty="0" smtClean="0">
                          <a:solidFill>
                            <a:srgbClr val="000000"/>
                          </a:solidFill>
                          <a:latin typeface="Calibri"/>
                        </a:rPr>
                        <a:t>8</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Çisem SENÇERMAN</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Fen Bilimleri</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14003">
                <a:tc>
                  <a:txBody>
                    <a:bodyPr/>
                    <a:lstStyle/>
                    <a:p>
                      <a:pPr marL="228600" indent="-228600" algn="ctr" fontAlgn="b">
                        <a:buFont typeface="+mj-lt"/>
                        <a:buNone/>
                      </a:pPr>
                      <a:r>
                        <a:rPr lang="tr-TR" sz="1200" b="0" i="0" u="none" strike="noStrike" dirty="0" smtClean="0">
                          <a:solidFill>
                            <a:srgbClr val="000000"/>
                          </a:solidFill>
                          <a:latin typeface="Calibri"/>
                        </a:rPr>
                        <a:t>9</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Deniz BOZBEY</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İngilizce</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85752">
                <a:tc>
                  <a:txBody>
                    <a:bodyPr/>
                    <a:lstStyle/>
                    <a:p>
                      <a:pPr marL="228600" indent="-228600" algn="ctr" fontAlgn="b">
                        <a:buFont typeface="+mj-lt"/>
                        <a:buNone/>
                      </a:pPr>
                      <a:r>
                        <a:rPr lang="tr-TR" sz="1200" b="0" i="0" u="none" strike="noStrike" dirty="0" smtClean="0">
                          <a:solidFill>
                            <a:srgbClr val="000000"/>
                          </a:solidFill>
                          <a:latin typeface="Calibri"/>
                        </a:rPr>
                        <a:t>10</a:t>
                      </a:r>
                      <a:endParaRPr lang="tr-TR" sz="1200" b="0" i="0" u="none" strike="noStrike" dirty="0">
                        <a:solidFill>
                          <a:srgbClr val="000000"/>
                        </a:solidFill>
                        <a:latin typeface="Calibri"/>
                      </a:endParaRPr>
                    </a:p>
                  </a:txBody>
                  <a:tcPr marL="9525" marR="9525" marT="9525" marB="0" anchor="b"/>
                </a:tc>
                <a:tc>
                  <a:txBody>
                    <a:bodyPr/>
                    <a:lstStyle/>
                    <a:p>
                      <a:r>
                        <a:rPr lang="tr-TR" sz="1200" dirty="0" smtClean="0">
                          <a:latin typeface="Calibri" pitchFamily="34" charset="0"/>
                        </a:rPr>
                        <a:t>Emire YILDIRIM</a:t>
                      </a:r>
                      <a:endParaRPr lang="tr-TR" sz="1200" dirty="0">
                        <a:latin typeface="Calibri" pitchFamily="34" charset="0"/>
                      </a:endParaRPr>
                    </a:p>
                  </a:txBody>
                  <a:tcPr marL="9525" marR="9525" marT="9525"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dirty="0" smtClean="0">
                        <a:solidFill>
                          <a:srgbClr val="000000"/>
                        </a:solidFill>
                        <a:latin typeface="Calibri"/>
                      </a:endParaRPr>
                    </a:p>
                    <a:p>
                      <a:r>
                        <a:rPr lang="tr-TR" sz="1200" dirty="0" smtClean="0">
                          <a:latin typeface="Calibri" pitchFamily="34" charset="0"/>
                        </a:rPr>
                        <a:t>Sosyal Bilgiler</a:t>
                      </a:r>
                      <a:endParaRPr lang="tr-TR" sz="1200" dirty="0">
                        <a:latin typeface="Calibri" pitchFamily="34" charset="0"/>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61945">
                <a:tc>
                  <a:txBody>
                    <a:bodyPr/>
                    <a:lstStyle/>
                    <a:p>
                      <a:pPr marL="228600" indent="-228600" algn="ctr" fontAlgn="b">
                        <a:buFont typeface="+mj-lt"/>
                        <a:buNone/>
                      </a:pPr>
                      <a:r>
                        <a:rPr lang="tr-TR" sz="1200" b="0" i="0" u="none" strike="noStrike" dirty="0" smtClean="0">
                          <a:solidFill>
                            <a:srgbClr val="000000"/>
                          </a:solidFill>
                          <a:latin typeface="Calibri"/>
                        </a:rPr>
                        <a:t>11</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Hasan ÜLKER</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Bilişim Teknolojileri</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20026">
                <a:tc>
                  <a:txBody>
                    <a:bodyPr/>
                    <a:lstStyle/>
                    <a:p>
                      <a:pPr marL="228600" indent="-228600" algn="ctr" fontAlgn="b">
                        <a:buFont typeface="+mj-lt"/>
                        <a:buNone/>
                      </a:pPr>
                      <a:r>
                        <a:rPr lang="tr-TR" sz="1200" b="0" i="0" u="none" strike="noStrike" dirty="0" smtClean="0">
                          <a:solidFill>
                            <a:srgbClr val="000000"/>
                          </a:solidFill>
                          <a:latin typeface="Calibri"/>
                        </a:rPr>
                        <a:t>12</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err="1" smtClean="0">
                          <a:solidFill>
                            <a:srgbClr val="000000"/>
                          </a:solidFill>
                          <a:latin typeface="Calibri"/>
                        </a:rPr>
                        <a:t>Feslihan</a:t>
                      </a:r>
                      <a:r>
                        <a:rPr lang="tr-TR" sz="1200" b="0" i="0" u="none" strike="noStrike" baseline="0" dirty="0" smtClean="0">
                          <a:solidFill>
                            <a:srgbClr val="000000"/>
                          </a:solidFill>
                          <a:latin typeface="Calibri"/>
                        </a:rPr>
                        <a:t> ALTINDAŞ</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Matematik</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14314">
                <a:tc>
                  <a:txBody>
                    <a:bodyPr/>
                    <a:lstStyle/>
                    <a:p>
                      <a:pPr marL="228600" indent="-228600" algn="ctr" fontAlgn="b">
                        <a:buFont typeface="+mj-lt"/>
                        <a:buNone/>
                      </a:pPr>
                      <a:r>
                        <a:rPr lang="tr-TR" sz="1200" b="0" i="0" u="none" strike="noStrike" dirty="0" smtClean="0">
                          <a:solidFill>
                            <a:srgbClr val="000000"/>
                          </a:solidFill>
                          <a:latin typeface="Calibri"/>
                        </a:rPr>
                        <a:t>13</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Işıl ÖĞÜTÇÜ</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Müzik</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Kadrolu Öğretmen</a:t>
                      </a:r>
                      <a:endParaRPr lang="tr-TR" sz="1200" b="0" i="0" u="none" strike="noStrike" dirty="0">
                        <a:solidFill>
                          <a:srgbClr val="000000"/>
                        </a:solidFill>
                        <a:latin typeface="Calibri"/>
                      </a:endParaRPr>
                    </a:p>
                  </a:txBody>
                  <a:tcPr marL="9525" marR="9525" marT="9525" marB="0" anchor="b"/>
                </a:tc>
              </a:tr>
              <a:tr h="214314">
                <a:tc>
                  <a:txBody>
                    <a:bodyPr/>
                    <a:lstStyle/>
                    <a:p>
                      <a:pPr marL="228600" indent="-228600" algn="ctr" fontAlgn="b">
                        <a:buFont typeface="+mj-lt"/>
                        <a:buNone/>
                      </a:pPr>
                      <a:r>
                        <a:rPr lang="tr-TR" sz="1200" b="0" i="0" u="none" strike="noStrike" dirty="0" smtClean="0">
                          <a:solidFill>
                            <a:srgbClr val="000000"/>
                          </a:solidFill>
                          <a:latin typeface="Calibri"/>
                        </a:rPr>
                        <a:t>14</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Hediye ÖZEV</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Türkçe</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Ücretli</a:t>
                      </a:r>
                      <a:r>
                        <a:rPr lang="tr-TR" sz="1200" b="0" i="0" u="none" strike="noStrike" baseline="0" dirty="0" smtClean="0">
                          <a:solidFill>
                            <a:srgbClr val="000000"/>
                          </a:solidFill>
                          <a:latin typeface="Calibri"/>
                        </a:rPr>
                        <a:t> Öğretmen</a:t>
                      </a:r>
                      <a:endParaRPr lang="tr-TR" sz="1200" b="0" i="0" u="none" strike="noStrike" dirty="0">
                        <a:solidFill>
                          <a:srgbClr val="000000"/>
                        </a:solidFill>
                        <a:latin typeface="Calibri"/>
                      </a:endParaRPr>
                    </a:p>
                  </a:txBody>
                  <a:tcPr marL="9525" marR="9525" marT="9525" marB="0" anchor="b"/>
                </a:tc>
              </a:tr>
              <a:tr h="274338">
                <a:tc>
                  <a:txBody>
                    <a:bodyPr/>
                    <a:lstStyle/>
                    <a:p>
                      <a:pPr marL="228600" indent="-228600" algn="ctr" fontAlgn="b">
                        <a:buFont typeface="+mj-lt"/>
                        <a:buNone/>
                      </a:pPr>
                      <a:r>
                        <a:rPr lang="tr-TR" sz="1200" b="0" i="0" u="none" strike="noStrike" dirty="0" smtClean="0">
                          <a:solidFill>
                            <a:srgbClr val="000000"/>
                          </a:solidFill>
                          <a:latin typeface="Calibri"/>
                        </a:rPr>
                        <a:t>15</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Esra DAMAR</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Sosyal Bilgiler</a:t>
                      </a:r>
                      <a:endParaRPr lang="tr-TR" sz="1200" b="0"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tr-TR" sz="1200" b="0" i="0" u="none" strike="noStrike" dirty="0" smtClean="0">
                          <a:solidFill>
                            <a:srgbClr val="000000"/>
                          </a:solidFill>
                          <a:latin typeface="Calibri"/>
                        </a:rPr>
                        <a:t>Ücretli</a:t>
                      </a:r>
                      <a:r>
                        <a:rPr lang="tr-TR" sz="1200" b="0" i="0" u="none" strike="noStrike" baseline="0" dirty="0" smtClean="0">
                          <a:solidFill>
                            <a:srgbClr val="000000"/>
                          </a:solidFill>
                          <a:latin typeface="Calibri"/>
                        </a:rPr>
                        <a:t> Öğretmen</a:t>
                      </a:r>
                      <a:endParaRPr lang="tr-TR" sz="1200" b="0" i="0" u="none" strike="noStrike" dirty="0" smtClean="0">
                        <a:solidFill>
                          <a:srgbClr val="000000"/>
                        </a:solidFill>
                        <a:latin typeface="Calibri"/>
                      </a:endParaRPr>
                    </a:p>
                  </a:txBody>
                  <a:tcPr marL="9525" marR="9525" marT="9525" marB="0" anchor="b"/>
                </a:tc>
              </a:tr>
              <a:tr h="285752">
                <a:tc>
                  <a:txBody>
                    <a:bodyPr/>
                    <a:lstStyle/>
                    <a:p>
                      <a:pPr marL="228600" indent="-228600" algn="ctr" fontAlgn="b">
                        <a:buFont typeface="+mj-lt"/>
                        <a:buNone/>
                      </a:pPr>
                      <a:r>
                        <a:rPr lang="tr-TR" sz="1200" b="0" i="0" u="none" strike="noStrike" dirty="0" smtClean="0">
                          <a:solidFill>
                            <a:srgbClr val="000000"/>
                          </a:solidFill>
                          <a:latin typeface="Calibri"/>
                        </a:rPr>
                        <a:t>16</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Yağmur</a:t>
                      </a:r>
                      <a:r>
                        <a:rPr lang="tr-TR" sz="1200" b="0" i="0" u="none" strike="noStrike" baseline="0" dirty="0" smtClean="0">
                          <a:solidFill>
                            <a:srgbClr val="000000"/>
                          </a:solidFill>
                          <a:latin typeface="Calibri"/>
                        </a:rPr>
                        <a:t> SEVEN</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Fen Bilimleri</a:t>
                      </a:r>
                      <a:endParaRPr lang="tr-TR" sz="1200" b="0"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tr-TR" sz="1200" b="0" i="0" u="none" strike="noStrike" dirty="0" smtClean="0">
                          <a:solidFill>
                            <a:srgbClr val="000000"/>
                          </a:solidFill>
                          <a:latin typeface="Calibri"/>
                        </a:rPr>
                        <a:t>Ücretli</a:t>
                      </a:r>
                      <a:r>
                        <a:rPr lang="tr-TR" sz="1200" b="0" i="0" u="none" strike="noStrike" baseline="0" dirty="0" smtClean="0">
                          <a:solidFill>
                            <a:srgbClr val="000000"/>
                          </a:solidFill>
                          <a:latin typeface="Calibri"/>
                        </a:rPr>
                        <a:t> Öğretmen</a:t>
                      </a:r>
                      <a:endParaRPr lang="tr-TR" sz="1200" b="0" i="0" u="none" strike="noStrike" dirty="0" smtClean="0">
                        <a:solidFill>
                          <a:srgbClr val="000000"/>
                        </a:solidFill>
                        <a:latin typeface="Calibri"/>
                      </a:endParaRPr>
                    </a:p>
                  </a:txBody>
                  <a:tcPr marL="9525" marR="9525" marT="9525" marB="0" anchor="b"/>
                </a:tc>
              </a:tr>
              <a:tr h="285752">
                <a:tc>
                  <a:txBody>
                    <a:bodyPr/>
                    <a:lstStyle/>
                    <a:p>
                      <a:pPr marL="228600" indent="-228600" algn="ctr" fontAlgn="b">
                        <a:buFont typeface="+mj-lt"/>
                        <a:buNone/>
                      </a:pPr>
                      <a:r>
                        <a:rPr lang="tr-TR" sz="1200" b="0" i="0" u="none" strike="noStrike" dirty="0" smtClean="0">
                          <a:solidFill>
                            <a:srgbClr val="000000"/>
                          </a:solidFill>
                          <a:latin typeface="Calibri"/>
                        </a:rPr>
                        <a:t>17</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Mehmet SARI</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Türkçe</a:t>
                      </a:r>
                      <a:endParaRPr lang="tr-TR" sz="1200" b="0"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tr-TR" sz="1200" b="0" i="0" u="none" strike="noStrike" dirty="0" smtClean="0">
                          <a:solidFill>
                            <a:srgbClr val="000000"/>
                          </a:solidFill>
                          <a:latin typeface="Calibri"/>
                        </a:rPr>
                        <a:t>Ücretli</a:t>
                      </a:r>
                      <a:r>
                        <a:rPr lang="tr-TR" sz="1200" b="0" i="0" u="none" strike="noStrike" baseline="0" dirty="0" smtClean="0">
                          <a:solidFill>
                            <a:srgbClr val="000000"/>
                          </a:solidFill>
                          <a:latin typeface="Calibri"/>
                        </a:rPr>
                        <a:t> Öğretmen</a:t>
                      </a:r>
                      <a:endParaRPr lang="tr-TR" sz="1200" b="0" i="0" u="none" strike="noStrike" dirty="0" smtClean="0">
                        <a:solidFill>
                          <a:srgbClr val="000000"/>
                        </a:solidFill>
                        <a:latin typeface="Calibri"/>
                      </a:endParaRPr>
                    </a:p>
                  </a:txBody>
                  <a:tcPr marL="9525" marR="9525" marT="9525" marB="0" anchor="b"/>
                </a:tc>
              </a:tr>
              <a:tr h="370840">
                <a:tc>
                  <a:txBody>
                    <a:bodyPr/>
                    <a:lstStyle/>
                    <a:p>
                      <a:pPr marL="228600" indent="-228600" algn="ctr" fontAlgn="b">
                        <a:buFont typeface="+mj-lt"/>
                        <a:buNone/>
                      </a:pPr>
                      <a:r>
                        <a:rPr lang="tr-TR" sz="1200" b="0" i="0" u="none" strike="noStrike" dirty="0" smtClean="0">
                          <a:solidFill>
                            <a:srgbClr val="000000"/>
                          </a:solidFill>
                          <a:latin typeface="Calibri"/>
                        </a:rPr>
                        <a:t>18</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Gülsüm ÖZTÜRK</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Matematik</a:t>
                      </a:r>
                      <a:endParaRPr lang="tr-TR" sz="1200" b="0"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tr-TR" sz="1200" b="0" i="0" u="none" strike="noStrike" dirty="0" smtClean="0">
                          <a:solidFill>
                            <a:srgbClr val="000000"/>
                          </a:solidFill>
                          <a:latin typeface="Calibri"/>
                        </a:rPr>
                        <a:t>Ücretli</a:t>
                      </a:r>
                      <a:r>
                        <a:rPr lang="tr-TR" sz="1200" b="0" i="0" u="none" strike="noStrike" baseline="0" dirty="0" smtClean="0">
                          <a:solidFill>
                            <a:srgbClr val="000000"/>
                          </a:solidFill>
                          <a:latin typeface="Calibri"/>
                        </a:rPr>
                        <a:t> Öğretmen</a:t>
                      </a:r>
                      <a:endParaRPr lang="tr-TR" sz="1200" b="0" i="0" u="none" strike="noStrike" dirty="0" smtClean="0">
                        <a:solidFill>
                          <a:srgbClr val="000000"/>
                        </a:solidFill>
                        <a:latin typeface="Calibri"/>
                      </a:endParaRPr>
                    </a:p>
                  </a:txBody>
                  <a:tcPr marL="9525" marR="9525" marT="9525" marB="0" anchor="b"/>
                </a:tc>
              </a:tr>
              <a:tr h="370840">
                <a:tc>
                  <a:txBody>
                    <a:bodyPr/>
                    <a:lstStyle/>
                    <a:p>
                      <a:pPr marL="228600" indent="-228600" algn="ctr" fontAlgn="b">
                        <a:buFont typeface="+mj-lt"/>
                        <a:buNone/>
                      </a:pPr>
                      <a:r>
                        <a:rPr lang="tr-TR" sz="1200" b="0" i="0" u="none" strike="noStrike" dirty="0" smtClean="0">
                          <a:solidFill>
                            <a:srgbClr val="000000"/>
                          </a:solidFill>
                          <a:latin typeface="Calibri"/>
                        </a:rPr>
                        <a:t>19</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Serpil KAÇAR</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Din K.</a:t>
                      </a:r>
                      <a:r>
                        <a:rPr lang="tr-TR" sz="1200" b="0" i="0" u="none" strike="noStrike" baseline="0" dirty="0" smtClean="0">
                          <a:solidFill>
                            <a:srgbClr val="000000"/>
                          </a:solidFill>
                          <a:latin typeface="Calibri"/>
                        </a:rPr>
                        <a:t> ve Ahlak Bil.</a:t>
                      </a:r>
                      <a:endParaRPr lang="tr-TR" sz="1200" b="0"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tr-TR" sz="1200" b="0" i="0" u="none" strike="noStrike" dirty="0" smtClean="0">
                          <a:solidFill>
                            <a:srgbClr val="000000"/>
                          </a:solidFill>
                          <a:latin typeface="Calibri"/>
                        </a:rPr>
                        <a:t>Ücretli</a:t>
                      </a:r>
                      <a:r>
                        <a:rPr lang="tr-TR" sz="1200" b="0" i="0" u="none" strike="noStrike" baseline="0" dirty="0" smtClean="0">
                          <a:solidFill>
                            <a:srgbClr val="000000"/>
                          </a:solidFill>
                          <a:latin typeface="Calibri"/>
                        </a:rPr>
                        <a:t> Öğretmen</a:t>
                      </a:r>
                      <a:endParaRPr lang="tr-TR" sz="1200" b="0" i="0" u="none" strike="noStrike" dirty="0" smtClean="0">
                        <a:solidFill>
                          <a:srgbClr val="000000"/>
                        </a:solidFill>
                        <a:latin typeface="Calibri"/>
                      </a:endParaRPr>
                    </a:p>
                  </a:txBody>
                  <a:tcPr marL="9525" marR="9525" marT="9525" marB="0" anchor="b"/>
                </a:tc>
              </a:tr>
              <a:tr h="198739">
                <a:tc>
                  <a:txBody>
                    <a:bodyPr/>
                    <a:lstStyle/>
                    <a:p>
                      <a:pPr marL="228600" indent="-228600" algn="ctr" fontAlgn="b">
                        <a:buFont typeface="+mj-lt"/>
                        <a:buNone/>
                      </a:pP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1" i="0" u="none" strike="noStrike" dirty="0" smtClean="0">
                          <a:solidFill>
                            <a:srgbClr val="000000"/>
                          </a:solidFill>
                          <a:latin typeface="Calibri"/>
                        </a:rPr>
                        <a:t>DİĞER PERSONEL</a:t>
                      </a:r>
                      <a:endParaRPr lang="tr-TR" sz="1200" b="1" i="0" u="none" strike="noStrike" dirty="0">
                        <a:solidFill>
                          <a:srgbClr val="000000"/>
                        </a:solidFill>
                        <a:latin typeface="Calibri"/>
                      </a:endParaRPr>
                    </a:p>
                  </a:txBody>
                  <a:tcPr marL="9525" marR="9525" marT="9525" marB="0" anchor="b"/>
                </a:tc>
                <a:tc>
                  <a:txBody>
                    <a:bodyPr/>
                    <a:lstStyle/>
                    <a:p>
                      <a:pPr algn="ctr" fontAlgn="b"/>
                      <a:r>
                        <a:rPr lang="tr-TR" sz="1200" b="0" i="0" u="none" strike="noStrike" dirty="0" smtClean="0">
                          <a:solidFill>
                            <a:srgbClr val="000000"/>
                          </a:solidFill>
                          <a:latin typeface="Calibri"/>
                        </a:rPr>
                        <a:t>  </a:t>
                      </a:r>
                      <a:r>
                        <a:rPr lang="tr-TR" sz="1200" b="1" i="0" u="none" strike="noStrike" dirty="0" smtClean="0">
                          <a:solidFill>
                            <a:srgbClr val="000000"/>
                          </a:solidFill>
                          <a:latin typeface="Calibri"/>
                        </a:rPr>
                        <a:t>Görevi</a:t>
                      </a:r>
                      <a:endParaRPr lang="tr-TR" sz="1200" b="1"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tr-TR" sz="1200" b="0" i="0" u="none" strike="noStrike" dirty="0" smtClean="0">
                        <a:solidFill>
                          <a:srgbClr val="000000"/>
                        </a:solidFill>
                        <a:latin typeface="Calibri"/>
                      </a:endParaRPr>
                    </a:p>
                  </a:txBody>
                  <a:tcPr marL="9525" marR="9525" marT="9525" marB="0" anchor="b"/>
                </a:tc>
              </a:tr>
              <a:tr h="370840">
                <a:tc>
                  <a:txBody>
                    <a:bodyPr/>
                    <a:lstStyle/>
                    <a:p>
                      <a:pPr marL="228600" indent="-228600" algn="ctr" fontAlgn="b">
                        <a:buFont typeface="+mj-lt"/>
                        <a:buNone/>
                      </a:pPr>
                      <a:r>
                        <a:rPr lang="tr-TR" sz="1200" b="0" i="0" u="none" strike="noStrike" dirty="0" smtClean="0">
                          <a:solidFill>
                            <a:srgbClr val="000000"/>
                          </a:solidFill>
                          <a:latin typeface="Calibri"/>
                        </a:rPr>
                        <a:t>1</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Kadir  Baltacı</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 TYP Personeli</a:t>
                      </a:r>
                      <a:endParaRPr lang="tr-TR" sz="1200" b="0"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tr-TR" sz="1200" b="0" i="0" u="none" strike="noStrike" dirty="0" smtClean="0">
                        <a:solidFill>
                          <a:srgbClr val="000000"/>
                        </a:solidFill>
                        <a:latin typeface="Calibri"/>
                      </a:endParaRPr>
                    </a:p>
                  </a:txBody>
                  <a:tcPr marL="9525" marR="9525" marT="9525" marB="0" anchor="b"/>
                </a:tc>
              </a:tr>
              <a:tr h="370840">
                <a:tc>
                  <a:txBody>
                    <a:bodyPr/>
                    <a:lstStyle/>
                    <a:p>
                      <a:pPr marL="228600" indent="-228600" algn="ctr" fontAlgn="b">
                        <a:buFont typeface="+mj-lt"/>
                        <a:buNone/>
                      </a:pPr>
                      <a:r>
                        <a:rPr lang="tr-TR" sz="1200" b="0" i="0" u="none" strike="noStrike" dirty="0" smtClean="0">
                          <a:solidFill>
                            <a:srgbClr val="000000"/>
                          </a:solidFill>
                          <a:latin typeface="Calibri"/>
                        </a:rPr>
                        <a:t>2 </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err="1" smtClean="0">
                          <a:solidFill>
                            <a:srgbClr val="000000"/>
                          </a:solidFill>
                          <a:latin typeface="Calibri"/>
                        </a:rPr>
                        <a:t>Bircan</a:t>
                      </a:r>
                      <a:r>
                        <a:rPr lang="tr-TR" sz="1200" b="0" i="0" u="none" strike="noStrike" dirty="0" smtClean="0">
                          <a:solidFill>
                            <a:srgbClr val="000000"/>
                          </a:solidFill>
                          <a:latin typeface="Calibri"/>
                        </a:rPr>
                        <a:t> AKKAVUK</a:t>
                      </a:r>
                      <a:endParaRPr lang="tr-TR" sz="1200" b="0" i="0" u="none" strike="noStrike" dirty="0">
                        <a:solidFill>
                          <a:srgbClr val="000000"/>
                        </a:solidFill>
                        <a:latin typeface="Calibri"/>
                      </a:endParaRPr>
                    </a:p>
                  </a:txBody>
                  <a:tcPr marL="9525" marR="9525" marT="9525" marB="0" anchor="b"/>
                </a:tc>
                <a:tc>
                  <a:txBody>
                    <a:bodyPr/>
                    <a:lstStyle/>
                    <a:p>
                      <a:pPr algn="l" fontAlgn="b"/>
                      <a:r>
                        <a:rPr lang="tr-TR" sz="1200" b="0" i="0" u="none" strike="noStrike" dirty="0" smtClean="0">
                          <a:solidFill>
                            <a:srgbClr val="000000"/>
                          </a:solidFill>
                          <a:latin typeface="Calibri"/>
                        </a:rPr>
                        <a:t>TYP Personeli</a:t>
                      </a:r>
                      <a:endParaRPr lang="tr-TR" sz="1200" b="0" i="0" u="none" strike="noStrike" dirty="0">
                        <a:solidFill>
                          <a:srgbClr val="000000"/>
                        </a:solidFill>
                        <a:latin typeface="Calibri"/>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tr-TR" sz="1200" b="0" i="0" u="none" strike="noStrike" dirty="0" smtClean="0">
                        <a:solidFill>
                          <a:srgbClr val="000000"/>
                        </a:solidFill>
                        <a:latin typeface="Calibri"/>
                      </a:endParaRPr>
                    </a:p>
                  </a:txBody>
                  <a:tcPr marL="9525" marR="9525" marT="9525" marB="0" anchor="b"/>
                </a:tc>
              </a:tr>
            </a:tbl>
          </a:graphicData>
        </a:graphic>
      </p:graphicFrame>
      <p:sp>
        <p:nvSpPr>
          <p:cNvPr id="7" name="2 Metin Yer Tutucusu"/>
          <p:cNvSpPr txBox="1">
            <a:spLocks/>
          </p:cNvSpPr>
          <p:nvPr/>
        </p:nvSpPr>
        <p:spPr>
          <a:xfrm rot="16200000">
            <a:off x="-1673656" y="5013964"/>
            <a:ext cx="5544619" cy="1348324"/>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SAZLIKÖY HİLMİ FIRAT ORTAOKULU</a:t>
            </a:r>
          </a:p>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 2020-2021 EĞİTİM – ÖĞRETİM YILI </a:t>
            </a:r>
          </a:p>
          <a:p>
            <a:pPr marL="0" marR="0" lvl="0" indent="0" algn="ctr"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BRİFİNG DOSYASI</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Yer Tutucusu"/>
          <p:cNvSpPr>
            <a:spLocks noGrp="1"/>
          </p:cNvSpPr>
          <p:nvPr>
            <p:ph type="body" idx="1"/>
          </p:nvPr>
        </p:nvSpPr>
        <p:spPr>
          <a:xfrm>
            <a:off x="1071546" y="3571868"/>
            <a:ext cx="4860131" cy="4010743"/>
          </a:xfrm>
        </p:spPr>
        <p:txBody>
          <a:bodyPr>
            <a:normAutofit/>
          </a:bodyPr>
          <a:lstStyle/>
          <a:p>
            <a:pPr algn="l">
              <a:buFont typeface="Arial" pitchFamily="34" charset="0"/>
              <a:buChar char="•"/>
            </a:pPr>
            <a:endParaRPr lang="tr-TR" dirty="0" smtClean="0"/>
          </a:p>
          <a:p>
            <a:pPr algn="l">
              <a:buFont typeface="Arial" pitchFamily="34" charset="0"/>
              <a:buChar char="•"/>
            </a:pPr>
            <a:endParaRPr lang="tr-TR" dirty="0" smtClean="0"/>
          </a:p>
          <a:p>
            <a:pPr algn="l">
              <a:buFont typeface="Arial" pitchFamily="34" charset="0"/>
              <a:buChar char="•"/>
            </a:pPr>
            <a:r>
              <a:rPr lang="tr-TR" dirty="0" smtClean="0"/>
              <a:t>Kurumun </a:t>
            </a:r>
            <a:r>
              <a:rPr lang="tr-TR" dirty="0" err="1" smtClean="0"/>
              <a:t>SorunlarI</a:t>
            </a:r>
            <a:endParaRPr lang="tr-TR" dirty="0" smtClean="0"/>
          </a:p>
          <a:p>
            <a:pPr algn="l">
              <a:buFont typeface="Arial" pitchFamily="34" charset="0"/>
              <a:buChar char="•"/>
            </a:pPr>
            <a:r>
              <a:rPr lang="tr-TR" dirty="0" smtClean="0"/>
              <a:t>Çözüm </a:t>
            </a:r>
            <a:r>
              <a:rPr lang="tr-TR" dirty="0" err="1" smtClean="0"/>
              <a:t>Önerİlerİ</a:t>
            </a:r>
            <a:endParaRPr lang="tr-TR" dirty="0" smtClean="0"/>
          </a:p>
          <a:p>
            <a:pPr algn="l">
              <a:buFont typeface="Arial" pitchFamily="34" charset="0"/>
              <a:buChar char="•"/>
            </a:pPr>
            <a:r>
              <a:rPr lang="tr-TR" dirty="0" smtClean="0"/>
              <a:t>sosyal </a:t>
            </a:r>
            <a:r>
              <a:rPr lang="tr-TR" dirty="0" err="1" smtClean="0"/>
              <a:t>faalİyetlerİ</a:t>
            </a:r>
            <a:endParaRPr lang="tr-TR" dirty="0" smtClean="0"/>
          </a:p>
          <a:p>
            <a:pPr algn="l">
              <a:buFont typeface="Arial" pitchFamily="34" charset="0"/>
              <a:buChar char="•"/>
            </a:pPr>
            <a:r>
              <a:rPr lang="tr-TR" dirty="0" smtClean="0"/>
              <a:t>Kurumun </a:t>
            </a:r>
            <a:r>
              <a:rPr lang="tr-TR" dirty="0" err="1" smtClean="0"/>
              <a:t>baŞarILARI</a:t>
            </a:r>
            <a:endParaRPr lang="tr-TR" dirty="0" smtClean="0"/>
          </a:p>
          <a:p>
            <a:pPr algn="l">
              <a:buFont typeface="Arial" pitchFamily="34" charset="0"/>
              <a:buChar char="•"/>
            </a:pPr>
            <a:r>
              <a:rPr lang="tr-TR" dirty="0" smtClean="0"/>
              <a:t>FİZİKİ AÇIDAN YAPILAN VE YAPILACAK ÇALIŞMALARI</a:t>
            </a:r>
          </a:p>
          <a:p>
            <a:pPr algn="l"/>
            <a:r>
              <a:rPr lang="tr-TR" dirty="0" smtClean="0"/>
              <a:t> </a:t>
            </a:r>
          </a:p>
        </p:txBody>
      </p:sp>
      <p:sp>
        <p:nvSpPr>
          <p:cNvPr id="3" name="2 Başlık"/>
          <p:cNvSpPr>
            <a:spLocks noGrp="1"/>
          </p:cNvSpPr>
          <p:nvPr>
            <p:ph type="title"/>
          </p:nvPr>
        </p:nvSpPr>
        <p:spPr/>
        <p:txBody>
          <a:bodyPr/>
          <a:lstStyle/>
          <a:p>
            <a:r>
              <a:rPr lang="tr-TR" dirty="0" smtClean="0"/>
              <a:t>3.BÖLÜM</a:t>
            </a:r>
            <a:br>
              <a:rPr lang="tr-TR" dirty="0" smtClean="0"/>
            </a:br>
            <a:endParaRPr lang="tr-T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1320374791"/>
              </p:ext>
            </p:extLst>
          </p:nvPr>
        </p:nvGraphicFramePr>
        <p:xfrm>
          <a:off x="2343150" y="827584"/>
          <a:ext cx="4229100" cy="7678759"/>
        </p:xfrm>
        <a:graphic>
          <a:graphicData uri="http://schemas.openxmlformats.org/drawingml/2006/table">
            <a:tbl>
              <a:tblPr firstRow="1" bandRow="1">
                <a:tableStyleId>{5C22544A-7EE6-4342-B048-85BDC9FD1C3A}</a:tableStyleId>
              </a:tblPr>
              <a:tblGrid>
                <a:gridCol w="4229100"/>
              </a:tblGrid>
              <a:tr h="409049">
                <a:tc>
                  <a:txBody>
                    <a:bodyPr/>
                    <a:lstStyle/>
                    <a:p>
                      <a:endParaRPr lang="tr-TR" sz="1200" b="0" dirty="0"/>
                    </a:p>
                  </a:txBody>
                  <a:tcPr/>
                </a:tc>
              </a:tr>
              <a:tr h="555204">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4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2400" b="1" dirty="0" smtClean="0"/>
                        <a:t>Yapılan</a:t>
                      </a:r>
                      <a:r>
                        <a:rPr lang="tr-TR" sz="2400" b="1" baseline="0" dirty="0" smtClean="0"/>
                        <a:t> Çalışmalar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sz="1200" b="0" dirty="0"/>
                    </a:p>
                  </a:txBody>
                  <a:tcPr/>
                </a:tc>
              </a:tr>
              <a:tr h="6141950">
                <a:tc>
                  <a:txBody>
                    <a:bodyPr/>
                    <a:lstStyle/>
                    <a:p>
                      <a:endParaRPr lang="tr-TR" sz="1800" b="1" dirty="0" smtClean="0"/>
                    </a:p>
                    <a:p>
                      <a:pPr algn="just"/>
                      <a:r>
                        <a:rPr lang="tr-TR" sz="1800" dirty="0" smtClean="0"/>
                        <a:t>2020 yılının başında  okulumuzda kapsamlı bakım onarım yapıldı.</a:t>
                      </a:r>
                    </a:p>
                    <a:p>
                      <a:pPr algn="just"/>
                      <a:endParaRPr lang="tr-TR" sz="1800" dirty="0" smtClean="0"/>
                    </a:p>
                    <a:p>
                      <a:pPr marL="228600" indent="-228600" algn="just">
                        <a:buAutoNum type="arabicPeriod"/>
                      </a:pPr>
                      <a:r>
                        <a:rPr lang="tr-TR" sz="1800" dirty="0" smtClean="0"/>
                        <a:t>Güvenlik açısından risk teşkil eden kurum binasının elektrik tesisatı komple onarımdan geçildi.</a:t>
                      </a:r>
                    </a:p>
                    <a:p>
                      <a:pPr marL="228600" indent="-228600" algn="just">
                        <a:buAutoNum type="arabicPeriod"/>
                      </a:pPr>
                      <a:endParaRPr lang="tr-TR" sz="1800" dirty="0" smtClean="0"/>
                    </a:p>
                    <a:p>
                      <a:pPr algn="just"/>
                      <a:r>
                        <a:rPr lang="tr-TR" sz="1800" dirty="0" smtClean="0"/>
                        <a:t>2. Öğrenci tuvaletleri genel bir onarımdan geçti ve engelli tuvaleti yapıldı.</a:t>
                      </a:r>
                    </a:p>
                    <a:p>
                      <a:pPr algn="just"/>
                      <a:endParaRPr lang="tr-TR" sz="1800" dirty="0" smtClean="0"/>
                    </a:p>
                    <a:p>
                      <a:pPr algn="just"/>
                      <a:r>
                        <a:rPr lang="tr-TR" sz="1800" dirty="0" smtClean="0"/>
                        <a:t>3. Öğretmenlere bay bayan ayrı olacak şekilde iki ayrı </a:t>
                      </a:r>
                      <a:r>
                        <a:rPr lang="tr-TR" sz="1800" dirty="0" err="1" smtClean="0"/>
                        <a:t>wc</a:t>
                      </a:r>
                      <a:r>
                        <a:rPr lang="tr-TR" sz="1800" dirty="0" smtClean="0"/>
                        <a:t> yapıldı.</a:t>
                      </a:r>
                    </a:p>
                    <a:p>
                      <a:pPr algn="just"/>
                      <a:endParaRPr lang="tr-TR" sz="1800" dirty="0" smtClean="0"/>
                    </a:p>
                    <a:p>
                      <a:pPr marL="228600" indent="-228600" algn="just">
                        <a:buAutoNum type="arabicPeriod" startAt="4"/>
                      </a:pPr>
                      <a:r>
                        <a:rPr lang="tr-TR" sz="1800" dirty="0" smtClean="0"/>
                        <a:t>Okul birinci derecede risk bölgesinde olduğundan kamera güvenlik sistemi kuruldu.</a:t>
                      </a:r>
                    </a:p>
                    <a:p>
                      <a:pPr marL="228600" indent="-228600" algn="just">
                        <a:buAutoNum type="arabicPeriod" startAt="4"/>
                      </a:pPr>
                      <a:endParaRPr lang="tr-TR" sz="1800" dirty="0" smtClean="0"/>
                    </a:p>
                    <a:p>
                      <a:pPr algn="just"/>
                      <a:r>
                        <a:rPr lang="tr-TR" sz="1800" dirty="0" smtClean="0"/>
                        <a:t>5. Binanın iç cephe boyası yenilendi.</a:t>
                      </a:r>
                    </a:p>
                    <a:p>
                      <a:endParaRPr lang="tr-TR" sz="1200" dirty="0" smtClean="0"/>
                    </a:p>
                    <a:p>
                      <a:endParaRPr lang="tr-TR" sz="1200" dirty="0" smtClean="0"/>
                    </a:p>
                    <a:p>
                      <a:pPr marL="228600" indent="-228600">
                        <a:buNone/>
                      </a:pPr>
                      <a:endParaRPr kumimoji="0" lang="tr-TR" sz="1200" b="0" i="0" kern="1200" dirty="0" smtClean="0">
                        <a:solidFill>
                          <a:schemeClr val="dk1"/>
                        </a:solidFill>
                        <a:latin typeface="+mn-lt"/>
                        <a:ea typeface="+mn-ea"/>
                        <a:cs typeface="+mn-cs"/>
                      </a:endParaRPr>
                    </a:p>
                  </a:txBody>
                  <a:tcPr/>
                </a:tc>
              </a:tr>
              <a:tr h="122683">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1320374791"/>
              </p:ext>
            </p:extLst>
          </p:nvPr>
        </p:nvGraphicFramePr>
        <p:xfrm>
          <a:off x="2343150" y="827584"/>
          <a:ext cx="4229100" cy="7678759"/>
        </p:xfrm>
        <a:graphic>
          <a:graphicData uri="http://schemas.openxmlformats.org/drawingml/2006/table">
            <a:tbl>
              <a:tblPr firstRow="1" bandRow="1">
                <a:tableStyleId>{5C22544A-7EE6-4342-B048-85BDC9FD1C3A}</a:tableStyleId>
              </a:tblPr>
              <a:tblGrid>
                <a:gridCol w="4229100"/>
              </a:tblGrid>
              <a:tr h="409049">
                <a:tc>
                  <a:txBody>
                    <a:bodyPr/>
                    <a:lstStyle/>
                    <a:p>
                      <a:endParaRPr lang="tr-TR" sz="1200" b="0" dirty="0"/>
                    </a:p>
                  </a:txBody>
                  <a:tcPr/>
                </a:tc>
              </a:tr>
              <a:tr h="555204">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4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2400" b="1" dirty="0" smtClean="0"/>
                        <a:t>Yapılan</a:t>
                      </a:r>
                      <a:r>
                        <a:rPr lang="tr-TR" sz="2400" b="1" baseline="0" dirty="0" smtClean="0"/>
                        <a:t> Çalışmalar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sz="1200" b="0" dirty="0"/>
                    </a:p>
                  </a:txBody>
                  <a:tcPr/>
                </a:tc>
              </a:tr>
              <a:tr h="6141950">
                <a:tc>
                  <a:txBody>
                    <a:bodyPr/>
                    <a:lstStyle/>
                    <a:p>
                      <a:endParaRPr lang="tr-TR" sz="1800" b="1" dirty="0" smtClean="0"/>
                    </a:p>
                    <a:p>
                      <a:endParaRPr lang="tr-TR" sz="1200" dirty="0" smtClean="0"/>
                    </a:p>
                    <a:p>
                      <a:endParaRPr lang="tr-TR" sz="1200" dirty="0" smtClean="0"/>
                    </a:p>
                    <a:p>
                      <a:pPr marL="228600" indent="-228600">
                        <a:buNone/>
                      </a:pPr>
                      <a:endParaRPr kumimoji="0" lang="tr-TR" sz="1200" b="0" i="0" kern="1200" dirty="0" smtClean="0">
                        <a:solidFill>
                          <a:schemeClr val="dk1"/>
                        </a:solidFill>
                        <a:latin typeface="+mn-lt"/>
                        <a:ea typeface="+mn-ea"/>
                        <a:cs typeface="+mn-cs"/>
                      </a:endParaRPr>
                    </a:p>
                  </a:txBody>
                  <a:tcPr/>
                </a:tc>
              </a:tr>
              <a:tr h="122683">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2" descr="Okulumuzun boya yenileme işlemleri başlamıştır"/>
          <p:cNvPicPr>
            <a:picLocks noChangeAspect="1" noChangeArrowheads="1"/>
          </p:cNvPicPr>
          <p:nvPr/>
        </p:nvPicPr>
        <p:blipFill>
          <a:blip r:embed="rId3" cstate="print"/>
          <a:srcRect/>
          <a:stretch>
            <a:fillRect/>
          </a:stretch>
        </p:blipFill>
        <p:spPr bwMode="auto">
          <a:xfrm>
            <a:off x="2428868" y="4214810"/>
            <a:ext cx="3357587" cy="1886088"/>
          </a:xfrm>
          <a:prstGeom prst="rect">
            <a:avLst/>
          </a:prstGeom>
          <a:noFill/>
        </p:spPr>
      </p:pic>
      <p:pic>
        <p:nvPicPr>
          <p:cNvPr id="10" name="Picture 2" descr="Okulumuzun tadilat işlemleri başlamıştır"/>
          <p:cNvPicPr>
            <a:picLocks noChangeAspect="1" noChangeArrowheads="1"/>
          </p:cNvPicPr>
          <p:nvPr/>
        </p:nvPicPr>
        <p:blipFill>
          <a:blip r:embed="rId4" cstate="print"/>
          <a:srcRect/>
          <a:stretch>
            <a:fillRect/>
          </a:stretch>
        </p:blipFill>
        <p:spPr bwMode="auto">
          <a:xfrm>
            <a:off x="2428868" y="2143108"/>
            <a:ext cx="3357586" cy="1886088"/>
          </a:xfrm>
          <a:prstGeom prst="rect">
            <a:avLst/>
          </a:prstGeom>
          <a:noFill/>
        </p:spPr>
      </p:pic>
      <p:pic>
        <p:nvPicPr>
          <p:cNvPr id="11" name="Picture 8" descr="19-12-2019"/>
          <p:cNvPicPr>
            <a:picLocks noChangeAspect="1" noChangeArrowheads="1"/>
          </p:cNvPicPr>
          <p:nvPr/>
        </p:nvPicPr>
        <p:blipFill>
          <a:blip r:embed="rId5" cstate="print"/>
          <a:srcRect/>
          <a:stretch>
            <a:fillRect/>
          </a:stretch>
        </p:blipFill>
        <p:spPr bwMode="auto">
          <a:xfrm>
            <a:off x="2428868" y="6429388"/>
            <a:ext cx="3327854" cy="17859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1320374791"/>
              </p:ext>
            </p:extLst>
          </p:nvPr>
        </p:nvGraphicFramePr>
        <p:xfrm>
          <a:off x="2343150" y="827584"/>
          <a:ext cx="4229100" cy="7678759"/>
        </p:xfrm>
        <a:graphic>
          <a:graphicData uri="http://schemas.openxmlformats.org/drawingml/2006/table">
            <a:tbl>
              <a:tblPr firstRow="1" bandRow="1">
                <a:tableStyleId>{5C22544A-7EE6-4342-B048-85BDC9FD1C3A}</a:tableStyleId>
              </a:tblPr>
              <a:tblGrid>
                <a:gridCol w="4229100"/>
              </a:tblGrid>
              <a:tr h="409049">
                <a:tc>
                  <a:txBody>
                    <a:bodyPr/>
                    <a:lstStyle/>
                    <a:p>
                      <a:endParaRPr lang="tr-TR" sz="1200" b="0" dirty="0"/>
                    </a:p>
                  </a:txBody>
                  <a:tcPr/>
                </a:tc>
              </a:tr>
              <a:tr h="555204">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4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2400" b="1" dirty="0" smtClean="0"/>
                        <a:t>Yapılan</a:t>
                      </a:r>
                      <a:r>
                        <a:rPr lang="tr-TR" sz="2400" b="1" baseline="0" dirty="0" smtClean="0"/>
                        <a:t> Çalışmalar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sz="1200" b="0" dirty="0"/>
                    </a:p>
                  </a:txBody>
                  <a:tcPr/>
                </a:tc>
              </a:tr>
              <a:tr h="6141950">
                <a:tc>
                  <a:txBody>
                    <a:bodyPr/>
                    <a:lstStyle/>
                    <a:p>
                      <a:endParaRPr lang="tr-TR" sz="1800" b="1" dirty="0" smtClean="0"/>
                    </a:p>
                    <a:p>
                      <a:endParaRPr lang="tr-TR" sz="1200" dirty="0" smtClean="0"/>
                    </a:p>
                    <a:p>
                      <a:endParaRPr lang="tr-TR" sz="1200" dirty="0" smtClean="0"/>
                    </a:p>
                    <a:p>
                      <a:pPr marL="228600" indent="-228600">
                        <a:buNone/>
                      </a:pPr>
                      <a:endParaRPr kumimoji="0" lang="tr-TR" sz="1200" b="0" i="0" kern="1200" dirty="0" smtClean="0">
                        <a:solidFill>
                          <a:schemeClr val="dk1"/>
                        </a:solidFill>
                        <a:latin typeface="+mn-lt"/>
                        <a:ea typeface="+mn-ea"/>
                        <a:cs typeface="+mn-cs"/>
                      </a:endParaRPr>
                    </a:p>
                  </a:txBody>
                  <a:tcPr/>
                </a:tc>
              </a:tr>
              <a:tr h="122683">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12" name="Picture 4" descr="19-12-2019"/>
          <p:cNvPicPr>
            <a:picLocks noChangeAspect="1" noChangeArrowheads="1"/>
          </p:cNvPicPr>
          <p:nvPr/>
        </p:nvPicPr>
        <p:blipFill>
          <a:blip r:embed="rId3" cstate="print"/>
          <a:srcRect/>
          <a:stretch>
            <a:fillRect/>
          </a:stretch>
        </p:blipFill>
        <p:spPr bwMode="auto">
          <a:xfrm>
            <a:off x="2428868" y="2214546"/>
            <a:ext cx="3500462" cy="1878582"/>
          </a:xfrm>
          <a:prstGeom prst="rect">
            <a:avLst/>
          </a:prstGeom>
          <a:noFill/>
        </p:spPr>
      </p:pic>
      <p:pic>
        <p:nvPicPr>
          <p:cNvPr id="14" name="Picture 6" descr="19-12-2019"/>
          <p:cNvPicPr>
            <a:picLocks noChangeAspect="1" noChangeArrowheads="1"/>
          </p:cNvPicPr>
          <p:nvPr/>
        </p:nvPicPr>
        <p:blipFill>
          <a:blip r:embed="rId4" cstate="print"/>
          <a:srcRect/>
          <a:stretch>
            <a:fillRect/>
          </a:stretch>
        </p:blipFill>
        <p:spPr bwMode="auto">
          <a:xfrm>
            <a:off x="2428867" y="4479366"/>
            <a:ext cx="3500463" cy="1878583"/>
          </a:xfrm>
          <a:prstGeom prst="rect">
            <a:avLst/>
          </a:prstGeom>
          <a:noFill/>
        </p:spPr>
      </p:pic>
      <p:pic>
        <p:nvPicPr>
          <p:cNvPr id="15" name="Picture 16" descr="19-12-2019"/>
          <p:cNvPicPr>
            <a:picLocks noChangeAspect="1" noChangeArrowheads="1"/>
          </p:cNvPicPr>
          <p:nvPr/>
        </p:nvPicPr>
        <p:blipFill>
          <a:blip r:embed="rId5" cstate="print"/>
          <a:srcRect/>
          <a:stretch>
            <a:fillRect/>
          </a:stretch>
        </p:blipFill>
        <p:spPr bwMode="auto">
          <a:xfrm>
            <a:off x="2428868" y="6643702"/>
            <a:ext cx="3500462" cy="187858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idx="2"/>
          </p:nvPr>
        </p:nvSpPr>
        <p:spPr>
          <a:xfrm>
            <a:off x="285750" y="7308304"/>
            <a:ext cx="6239594" cy="859914"/>
          </a:xfrm>
        </p:spPr>
        <p:txBody>
          <a:bodyPr>
            <a:noAutofit/>
          </a:bodyPr>
          <a:lstStyle/>
          <a:p>
            <a:pPr algn="ctr"/>
            <a:r>
              <a:rPr lang="tr-TR" sz="1200" i="1" dirty="0" smtClean="0">
                <a:solidFill>
                  <a:schemeClr val="tx2">
                    <a:lumMod val="75000"/>
                  </a:schemeClr>
                </a:solidFill>
              </a:rPr>
              <a:t>Gençler !</a:t>
            </a:r>
            <a:endParaRPr lang="tr-TR" sz="1200" dirty="0" smtClean="0">
              <a:solidFill>
                <a:schemeClr val="tx2">
                  <a:lumMod val="75000"/>
                </a:schemeClr>
              </a:solidFill>
            </a:endParaRPr>
          </a:p>
          <a:p>
            <a:pPr algn="ctr"/>
            <a:r>
              <a:rPr lang="tr-TR" sz="1200" i="1" dirty="0" smtClean="0">
                <a:solidFill>
                  <a:schemeClr val="tx2">
                    <a:lumMod val="75000"/>
                  </a:schemeClr>
                </a:solidFill>
              </a:rPr>
              <a:t>Cesaretimizi takviye ve idame eden sizlersiniz. Siz, almakta olduğunuz terbiye ve irfan ile insanlık ve medeniyetin, vatan sevgisinin, fikir hürriyetinin en kıymetli timsali olacaksınız. Yükselen yeni nesil, istikbal sizsiniz. Cumhuriyeti biz kurduk, onu yükseltecek ve yaşatacak sizsiniz.</a:t>
            </a:r>
            <a:r>
              <a:rPr lang="tr-TR" sz="1200" dirty="0" smtClean="0">
                <a:solidFill>
                  <a:schemeClr val="tx2">
                    <a:lumMod val="75000"/>
                  </a:schemeClr>
                </a:solidFill>
              </a:rPr>
              <a:t> </a:t>
            </a:r>
          </a:p>
          <a:p>
            <a:pPr algn="ctr"/>
            <a:r>
              <a:rPr lang="tr-TR" sz="1200" dirty="0" smtClean="0">
                <a:solidFill>
                  <a:schemeClr val="tx2">
                    <a:lumMod val="75000"/>
                  </a:schemeClr>
                </a:solidFill>
              </a:rPr>
              <a:t>	</a:t>
            </a:r>
            <a:r>
              <a:rPr lang="tr-TR" sz="1200" b="1" i="1" dirty="0" smtClean="0">
                <a:solidFill>
                  <a:schemeClr val="tx2">
                    <a:lumMod val="75000"/>
                  </a:schemeClr>
                </a:solidFill>
              </a:rPr>
              <a:t>M. Kemal ATATÜRK</a:t>
            </a:r>
            <a:endParaRPr lang="tr-TR" sz="1200" dirty="0" smtClean="0">
              <a:solidFill>
                <a:schemeClr val="tx2">
                  <a:lumMod val="75000"/>
                </a:schemeClr>
              </a:solidFill>
            </a:endParaRPr>
          </a:p>
          <a:p>
            <a:pPr algn="ctr"/>
            <a:endParaRPr lang="tr-TR" sz="1200" dirty="0">
              <a:solidFill>
                <a:schemeClr val="tx2">
                  <a:lumMod val="75000"/>
                </a:schemeClr>
              </a:solidFill>
            </a:endParaRPr>
          </a:p>
        </p:txBody>
      </p:sp>
      <p:pic>
        <p:nvPicPr>
          <p:cNvPr id="5" name="4 İçerik Yer Tutucusu" descr="ata.jpg"/>
          <p:cNvPicPr>
            <a:picLocks noGrp="1" noChangeAspect="1"/>
          </p:cNvPicPr>
          <p:nvPr>
            <p:ph sz="quarter" idx="1"/>
          </p:nvPr>
        </p:nvPicPr>
        <p:blipFill>
          <a:blip r:embed="rId2" cstate="print"/>
          <a:stretch>
            <a:fillRect/>
          </a:stretch>
        </p:blipFill>
        <p:spPr>
          <a:xfrm>
            <a:off x="0" y="0"/>
            <a:ext cx="6858000" cy="7308304"/>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4140527993"/>
              </p:ext>
            </p:extLst>
          </p:nvPr>
        </p:nvGraphicFramePr>
        <p:xfrm>
          <a:off x="2343150" y="827584"/>
          <a:ext cx="4229100" cy="7404439"/>
        </p:xfrm>
        <a:graphic>
          <a:graphicData uri="http://schemas.openxmlformats.org/drawingml/2006/table">
            <a:tbl>
              <a:tblPr firstRow="1" bandRow="1">
                <a:tableStyleId>{5C22544A-7EE6-4342-B048-85BDC9FD1C3A}</a:tableStyleId>
              </a:tblPr>
              <a:tblGrid>
                <a:gridCol w="4229100"/>
              </a:tblGrid>
              <a:tr h="409049">
                <a:tc>
                  <a:txBody>
                    <a:bodyPr/>
                    <a:lstStyle/>
                    <a:p>
                      <a:endParaRPr lang="tr-TR" sz="1200" b="0" dirty="0"/>
                    </a:p>
                  </a:txBody>
                  <a:tcPr/>
                </a:tc>
              </a:tr>
              <a:tr h="555204">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tr-TR" sz="2000" b="0" dirty="0" smtClean="0"/>
                        <a:t> </a:t>
                      </a:r>
                      <a:r>
                        <a:rPr kumimoji="0" lang="tr-TR" sz="2000" b="1" u="sng" kern="1200" dirty="0" smtClean="0">
                          <a:solidFill>
                            <a:schemeClr val="dk1"/>
                          </a:solidFill>
                          <a:latin typeface="+mn-lt"/>
                          <a:ea typeface="+mn-ea"/>
                          <a:cs typeface="+mn-cs"/>
                        </a:rPr>
                        <a:t>Bina ve  İle İlgili Sorunlar:</a:t>
                      </a:r>
                      <a:r>
                        <a:rPr kumimoji="0" lang="tr-TR" sz="2000" kern="1200" dirty="0" smtClean="0">
                          <a:solidFill>
                            <a:schemeClr val="dk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sz="1200" b="0" dirty="0"/>
                    </a:p>
                  </a:txBody>
                  <a:tcPr/>
                </a:tc>
              </a:tr>
              <a:tr h="6141950">
                <a:tc>
                  <a:txBody>
                    <a:bodyPr/>
                    <a:lstStyle/>
                    <a:p>
                      <a:r>
                        <a:rPr lang="tr-TR" sz="1800" b="1" dirty="0" smtClean="0"/>
                        <a:t>Okulumuzda</a:t>
                      </a:r>
                      <a:r>
                        <a:rPr lang="tr-TR" sz="1800" b="1" baseline="0" dirty="0" smtClean="0"/>
                        <a:t> yapılması gereken çalışmalar:</a:t>
                      </a:r>
                    </a:p>
                    <a:p>
                      <a:endParaRPr lang="tr-TR" sz="1800" baseline="0" dirty="0" smtClean="0"/>
                    </a:p>
                    <a:p>
                      <a:pPr marL="228600" indent="-228600">
                        <a:buAutoNum type="arabicPeriod"/>
                      </a:pPr>
                      <a:r>
                        <a:rPr kumimoji="0" lang="tr-TR" sz="1800" b="0" i="0" kern="1200" dirty="0" smtClean="0">
                          <a:solidFill>
                            <a:schemeClr val="dk1"/>
                          </a:solidFill>
                          <a:latin typeface="+mn-lt"/>
                          <a:ea typeface="+mn-ea"/>
                          <a:cs typeface="+mn-cs"/>
                        </a:rPr>
                        <a:t>Yağışlı  havalarda  eğitim  öğretimi  aksatacak  şekilde su birikintisi oluşan okul bahçesinin bozuk zemininin onarılması (betonlama yapılması).</a:t>
                      </a:r>
                    </a:p>
                    <a:p>
                      <a:pPr marL="228600" indent="-228600">
                        <a:buAutoNum type="arabicPeriod"/>
                      </a:pPr>
                      <a:endParaRPr kumimoji="0" lang="tr-TR" sz="1800" b="0" i="0" kern="1200" dirty="0" smtClean="0">
                        <a:solidFill>
                          <a:schemeClr val="dk1"/>
                        </a:solidFill>
                        <a:latin typeface="+mn-lt"/>
                        <a:ea typeface="+mn-ea"/>
                        <a:cs typeface="+mn-cs"/>
                      </a:endParaRPr>
                    </a:p>
                    <a:p>
                      <a:pPr marL="228600" indent="-228600">
                        <a:buAutoNum type="arabicPeriod"/>
                      </a:pPr>
                      <a:r>
                        <a:rPr kumimoji="0" lang="tr-TR" sz="1800" b="0" i="0" kern="1200" dirty="0" smtClean="0">
                          <a:solidFill>
                            <a:schemeClr val="dk1"/>
                          </a:solidFill>
                          <a:latin typeface="+mn-lt"/>
                          <a:ea typeface="+mn-ea"/>
                          <a:cs typeface="+mn-cs"/>
                        </a:rPr>
                        <a:t>Binanın dış cephe boyasının yenilenmesi. </a:t>
                      </a:r>
                    </a:p>
                    <a:p>
                      <a:pPr marL="228600" indent="-228600">
                        <a:buAutoNum type="arabicPeriod"/>
                      </a:pPr>
                      <a:endParaRPr kumimoji="0" lang="tr-TR" sz="1800" b="0" i="0" kern="1200" dirty="0" smtClean="0">
                        <a:solidFill>
                          <a:schemeClr val="dk1"/>
                        </a:solidFill>
                        <a:latin typeface="+mn-lt"/>
                        <a:ea typeface="+mn-ea"/>
                        <a:cs typeface="+mn-cs"/>
                      </a:endParaRPr>
                    </a:p>
                    <a:p>
                      <a:pPr marL="228600" indent="-228600">
                        <a:buAutoNum type="arabicPeriod"/>
                      </a:pPr>
                      <a:r>
                        <a:rPr kumimoji="0" lang="tr-TR" sz="1800" b="0" i="0" kern="1200" dirty="0" smtClean="0">
                          <a:solidFill>
                            <a:schemeClr val="dk1"/>
                          </a:solidFill>
                          <a:latin typeface="+mn-lt"/>
                          <a:ea typeface="+mn-ea"/>
                          <a:cs typeface="+mn-cs"/>
                        </a:rPr>
                        <a:t>Öğrencilerin güvenliği açısından sınıflarda bulunan pencerelere demir korkuluklarının monte edilmesi.</a:t>
                      </a:r>
                    </a:p>
                    <a:p>
                      <a:pPr marL="228600" indent="-228600">
                        <a:buAutoNum type="arabicPeriod"/>
                      </a:pPr>
                      <a:endParaRPr kumimoji="0" lang="tr-TR" sz="1800" b="0" i="0" kern="1200" dirty="0" smtClean="0">
                        <a:solidFill>
                          <a:schemeClr val="dk1"/>
                        </a:solidFill>
                        <a:latin typeface="+mn-lt"/>
                        <a:ea typeface="+mn-ea"/>
                        <a:cs typeface="+mn-cs"/>
                      </a:endParaRPr>
                    </a:p>
                    <a:p>
                      <a:pPr marL="228600" indent="-228600">
                        <a:buNone/>
                      </a:pPr>
                      <a:r>
                        <a:rPr kumimoji="0" lang="tr-TR" sz="1800" b="0" i="0" kern="1200" dirty="0" smtClean="0">
                          <a:solidFill>
                            <a:schemeClr val="dk1"/>
                          </a:solidFill>
                          <a:latin typeface="+mn-lt"/>
                          <a:ea typeface="+mn-ea"/>
                          <a:cs typeface="+mn-cs"/>
                        </a:rPr>
                        <a:t>4. Sportif faaliyetlerin yapılabilmesi açısından okulun ön bahçesine voleybol, basketbol direklerinin ve portatif futbol kalelerinin yapılması</a:t>
                      </a:r>
                    </a:p>
                    <a:p>
                      <a:pPr marL="228600" indent="-228600">
                        <a:buNone/>
                      </a:pPr>
                      <a:endParaRPr kumimoji="0" lang="tr-TR" sz="1200" b="0" i="0" kern="1200" dirty="0" smtClean="0">
                        <a:solidFill>
                          <a:schemeClr val="dk1"/>
                        </a:solidFill>
                        <a:latin typeface="+mn-lt"/>
                        <a:ea typeface="+mn-ea"/>
                        <a:cs typeface="+mn-cs"/>
                      </a:endParaRPr>
                    </a:p>
                  </a:txBody>
                  <a:tcPr/>
                </a:tc>
              </a:tr>
              <a:tr h="122683">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extLst>
      <p:ext uri="{BB962C8B-B14F-4D97-AF65-F5344CB8AC3E}">
        <p14:creationId xmlns:p14="http://schemas.microsoft.com/office/powerpoint/2010/main" xmlns="" val="1931712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4285463639"/>
              </p:ext>
            </p:extLst>
          </p:nvPr>
        </p:nvGraphicFramePr>
        <p:xfrm>
          <a:off x="2374230" y="827584"/>
          <a:ext cx="4229100" cy="7589520"/>
        </p:xfrm>
        <a:graphic>
          <a:graphicData uri="http://schemas.openxmlformats.org/drawingml/2006/table">
            <a:tbl>
              <a:tblPr firstRow="1" bandRow="1">
                <a:tableStyleId>{5C22544A-7EE6-4342-B048-85BDC9FD1C3A}</a:tableStyleId>
              </a:tblPr>
              <a:tblGrid>
                <a:gridCol w="4229100"/>
              </a:tblGrid>
              <a:tr h="0">
                <a:tc>
                  <a:txBody>
                    <a:bodyPr/>
                    <a:lstStyle/>
                    <a:p>
                      <a:endParaRPr lang="tr-TR" sz="1200" b="0" dirty="0"/>
                    </a:p>
                  </a:txBody>
                  <a:tcPr/>
                </a:tc>
              </a:tr>
              <a:tr h="30746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Öğretmen-Yönetici İle İlgili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Sorunlar:</a:t>
                      </a:r>
                      <a:endParaRPr kumimoji="0" lang="tr-TR" sz="2000" kern="1200" dirty="0" smtClean="0">
                        <a:solidFill>
                          <a:schemeClr val="dk1"/>
                        </a:solidFill>
                        <a:latin typeface="Times New Roman" panose="02020603050405020304" pitchFamily="18" charset="0"/>
                        <a:ea typeface="+mn-ea"/>
                        <a:cs typeface="Times New Roman" panose="02020603050405020304" pitchFamily="18" charset="0"/>
                      </a:endParaRPr>
                    </a:p>
                  </a:txBody>
                  <a:tcPr/>
                </a:tc>
              </a:tr>
              <a:tr h="359300">
                <a:tc>
                  <a:txBody>
                    <a:bodyPr/>
                    <a:lstStyle/>
                    <a:p>
                      <a:r>
                        <a:rPr lang="tr-TR" sz="1800" b="0" dirty="0" smtClean="0">
                          <a:latin typeface="Times New Roman" panose="02020603050405020304" pitchFamily="18" charset="0"/>
                          <a:cs typeface="Times New Roman" panose="02020603050405020304" pitchFamily="18" charset="0"/>
                        </a:rPr>
                        <a:t>Okulumuzda yönetici</a:t>
                      </a:r>
                      <a:r>
                        <a:rPr lang="tr-TR" sz="1800" b="0" baseline="0" dirty="0" smtClean="0">
                          <a:latin typeface="Times New Roman" panose="02020603050405020304" pitchFamily="18" charset="0"/>
                          <a:cs typeface="Times New Roman" panose="02020603050405020304" pitchFamily="18" charset="0"/>
                        </a:rPr>
                        <a:t> ve öğretmenlerle ilgili genel anlamda herhangi bir sorun bulunmamakta olup okulda öğretmen sirkülasyonun  fazla olması dezavantaj oluşturmaktadır. </a:t>
                      </a:r>
                      <a:r>
                        <a:rPr lang="tr-TR" sz="1800" b="0" baseline="0" dirty="0" err="1" smtClean="0">
                          <a:latin typeface="Times New Roman" panose="02020603050405020304" pitchFamily="18" charset="0"/>
                          <a:cs typeface="Times New Roman" panose="02020603050405020304" pitchFamily="18" charset="0"/>
                        </a:rPr>
                        <a:t>Matematik,Türkçe</a:t>
                      </a:r>
                      <a:r>
                        <a:rPr lang="tr-TR" sz="1800" b="0" baseline="0" dirty="0" smtClean="0">
                          <a:latin typeface="Times New Roman" panose="02020603050405020304" pitchFamily="18" charset="0"/>
                          <a:cs typeface="Times New Roman" panose="02020603050405020304" pitchFamily="18" charset="0"/>
                        </a:rPr>
                        <a:t>, Din Kültürü ve Ahlak Bilgisi branşlarında öğretmene ihtiyaç duyulmaktadır.</a:t>
                      </a:r>
                    </a:p>
                    <a:p>
                      <a:endParaRPr lang="tr-TR" sz="1800" b="0" baseline="0" dirty="0" smtClean="0">
                        <a:latin typeface="Times New Roman" panose="02020603050405020304" pitchFamily="18" charset="0"/>
                        <a:cs typeface="Times New Roman" panose="02020603050405020304" pitchFamily="18" charset="0"/>
                      </a:endParaRPr>
                    </a:p>
                    <a:p>
                      <a:r>
                        <a:rPr lang="tr-TR" sz="2000" b="1" u="sng" baseline="0" dirty="0" smtClean="0">
                          <a:latin typeface="Times New Roman" panose="02020603050405020304" pitchFamily="18" charset="0"/>
                          <a:cs typeface="Times New Roman" panose="02020603050405020304" pitchFamily="18" charset="0"/>
                        </a:rPr>
                        <a:t>Çözüm Önerileri:</a:t>
                      </a:r>
                    </a:p>
                    <a:p>
                      <a:pPr marL="171450" indent="-171450">
                        <a:buFont typeface="Arial" charset="0"/>
                        <a:buChar char="•"/>
                      </a:pPr>
                      <a:r>
                        <a:rPr lang="tr-TR" sz="1800" b="0" baseline="0" dirty="0" smtClean="0">
                          <a:latin typeface="Times New Roman" panose="02020603050405020304" pitchFamily="18" charset="0"/>
                          <a:cs typeface="Times New Roman" panose="02020603050405020304" pitchFamily="18" charset="0"/>
                        </a:rPr>
                        <a:t>Okul kültürünü ve  iklimini en iyi  şekilde oluşturup aidiyet duygusunu artırarak öğretmenin uzun süre okulda görev yapmasını sağlamak.</a:t>
                      </a:r>
                    </a:p>
                    <a:p>
                      <a:pPr marL="0" indent="0">
                        <a:buFont typeface="Arial" charset="0"/>
                        <a:buNone/>
                      </a:pPr>
                      <a:endParaRPr lang="tr-TR" sz="1800" b="0" baseline="0" dirty="0" smtClean="0">
                        <a:latin typeface="Times New Roman" panose="02020603050405020304" pitchFamily="18" charset="0"/>
                        <a:cs typeface="Times New Roman" panose="02020603050405020304" pitchFamily="18" charset="0"/>
                      </a:endParaRPr>
                    </a:p>
                    <a:p>
                      <a:pPr marL="171450" indent="-171450">
                        <a:buFont typeface="Arial" charset="0"/>
                        <a:buChar char="•"/>
                      </a:pPr>
                      <a:r>
                        <a:rPr lang="tr-TR" sz="1800" b="0" baseline="0" dirty="0" smtClean="0">
                          <a:latin typeface="Times New Roman" panose="02020603050405020304" pitchFamily="18" charset="0"/>
                          <a:cs typeface="Times New Roman" panose="02020603050405020304" pitchFamily="18" charset="0"/>
                        </a:rPr>
                        <a:t>Okulun fiziki şartlarını  daha da  iyileştirip imkanlarını artırmak.</a:t>
                      </a:r>
                      <a:endParaRPr lang="tr-TR" sz="1600" b="0" dirty="0" smtClean="0">
                        <a:latin typeface="Times New Roman" panose="02020603050405020304" pitchFamily="18" charset="0"/>
                        <a:cs typeface="Times New Roman" panose="02020603050405020304" pitchFamily="18" charset="0"/>
                      </a:endParaRPr>
                    </a:p>
                  </a:txBody>
                  <a:tcPr/>
                </a:tc>
              </a:tr>
              <a:tr h="25127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Öğrenci Devamı İle İlgili Sorunlar:</a:t>
                      </a:r>
                      <a:endParaRPr kumimoji="0" lang="tr-TR" sz="2000" kern="1200" dirty="0" smtClean="0">
                        <a:solidFill>
                          <a:schemeClr val="dk1"/>
                        </a:solidFill>
                        <a:latin typeface="Times New Roman" panose="02020603050405020304" pitchFamily="18" charset="0"/>
                        <a:ea typeface="+mn-ea"/>
                        <a:cs typeface="Times New Roman" panose="02020603050405020304" pitchFamily="18" charset="0"/>
                      </a:endParaRPr>
                    </a:p>
                    <a:p>
                      <a:pPr>
                        <a:buFont typeface="Arial" pitchFamily="34" charset="0"/>
                        <a:buChar char="•"/>
                      </a:pPr>
                      <a:endParaRPr lang="tr-TR" sz="1600" b="0" dirty="0">
                        <a:latin typeface="Times New Roman" panose="02020603050405020304" pitchFamily="18" charset="0"/>
                        <a:cs typeface="Times New Roman" panose="02020603050405020304" pitchFamily="18" charset="0"/>
                      </a:endParaRPr>
                    </a:p>
                  </a:txBody>
                  <a:tcPr/>
                </a:tc>
              </a:tr>
              <a:tr h="359300">
                <a:tc>
                  <a:txBody>
                    <a:bodyPr/>
                    <a:lstStyle/>
                    <a:p>
                      <a:r>
                        <a:rPr kumimoji="0" lang="tr-TR" sz="1800" kern="1200" dirty="0" smtClean="0">
                          <a:solidFill>
                            <a:schemeClr val="dk1"/>
                          </a:solidFill>
                          <a:latin typeface="Times New Roman" panose="02020603050405020304" pitchFamily="18" charset="0"/>
                          <a:ea typeface="+mn-ea"/>
                          <a:cs typeface="Times New Roman" panose="02020603050405020304" pitchFamily="18" charset="0"/>
                        </a:rPr>
                        <a:t>Öğrencilerimizin devam durumları yakından takip edilmekte olup</a:t>
                      </a:r>
                      <a:r>
                        <a:rPr kumimoji="0" lang="tr-TR" sz="1800" kern="1200" baseline="0" dirty="0" smtClean="0">
                          <a:solidFill>
                            <a:schemeClr val="dk1"/>
                          </a:solidFill>
                          <a:latin typeface="Times New Roman" panose="02020603050405020304" pitchFamily="18" charset="0"/>
                          <a:ea typeface="+mn-ea"/>
                          <a:cs typeface="Times New Roman" panose="02020603050405020304" pitchFamily="18" charset="0"/>
                        </a:rPr>
                        <a:t> devamsızlıkla ilgili herhangi bir sorunumuz yoktur</a:t>
                      </a:r>
                      <a:r>
                        <a:rPr kumimoji="0" lang="tr-TR" sz="1600" kern="1200" baseline="0" dirty="0" smtClean="0">
                          <a:solidFill>
                            <a:schemeClr val="dk1"/>
                          </a:solidFill>
                          <a:latin typeface="Times New Roman" panose="02020603050405020304" pitchFamily="18" charset="0"/>
                          <a:ea typeface="+mn-ea"/>
                          <a:cs typeface="Times New Roman" panose="02020603050405020304" pitchFamily="18" charset="0"/>
                        </a:rPr>
                        <a:t>.</a:t>
                      </a:r>
                      <a:endParaRPr kumimoji="0" lang="tr-TR" sz="1800"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tr>
              <a:tr h="203384">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21904" y="265337"/>
            <a:ext cx="5159474" cy="346223"/>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2764977866"/>
              </p:ext>
            </p:extLst>
          </p:nvPr>
        </p:nvGraphicFramePr>
        <p:xfrm>
          <a:off x="2339578" y="899592"/>
          <a:ext cx="4229100" cy="7530061"/>
        </p:xfrm>
        <a:graphic>
          <a:graphicData uri="http://schemas.openxmlformats.org/drawingml/2006/table">
            <a:tbl>
              <a:tblPr firstRow="1" bandRow="1">
                <a:tableStyleId>{5C22544A-7EE6-4342-B048-85BDC9FD1C3A}</a:tableStyleId>
              </a:tblPr>
              <a:tblGrid>
                <a:gridCol w="4229100"/>
              </a:tblGrid>
              <a:tr h="502004">
                <a:tc>
                  <a:txBody>
                    <a:bodyPr/>
                    <a:lstStyle/>
                    <a:p>
                      <a:endParaRPr lang="tr-TR" sz="2200" b="0" dirty="0"/>
                    </a:p>
                  </a:txBody>
                  <a:tcPr/>
                </a:tc>
              </a:tr>
              <a:tr h="896436">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200" b="1" u="sng" kern="1200" dirty="0" smtClean="0">
                          <a:solidFill>
                            <a:schemeClr val="dk1"/>
                          </a:solidFill>
                          <a:latin typeface="Times New Roman" panose="02020603050405020304" pitchFamily="18" charset="0"/>
                          <a:ea typeface="+mn-ea"/>
                          <a:cs typeface="Times New Roman" panose="02020603050405020304" pitchFamily="18" charset="0"/>
                        </a:rPr>
                        <a:t>Veli İle İlgili Sorunlar:</a:t>
                      </a:r>
                      <a:endParaRPr kumimoji="0" lang="tr-TR" sz="2200" kern="1200" dirty="0" smtClean="0">
                        <a:solidFill>
                          <a:schemeClr val="dk1"/>
                        </a:solidFill>
                        <a:latin typeface="Times New Roman" panose="02020603050405020304" pitchFamily="18" charset="0"/>
                        <a:ea typeface="+mn-ea"/>
                        <a:cs typeface="Times New Roman" panose="02020603050405020304" pitchFamily="18" charset="0"/>
                      </a:endParaRPr>
                    </a:p>
                    <a:p>
                      <a:pPr>
                        <a:buFont typeface="Arial" pitchFamily="34" charset="0"/>
                        <a:buChar char="•"/>
                      </a:pPr>
                      <a:endParaRPr lang="tr-TR" sz="2200" b="0" dirty="0">
                        <a:latin typeface="Times New Roman" panose="02020603050405020304" pitchFamily="18" charset="0"/>
                        <a:cs typeface="Times New Roman" panose="02020603050405020304" pitchFamily="18" charset="0"/>
                      </a:endParaRPr>
                    </a:p>
                  </a:txBody>
                  <a:tcPr/>
                </a:tc>
              </a:tr>
              <a:tr h="5629617">
                <a:tc>
                  <a: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tr-TR" sz="2200" b="0" dirty="0" smtClean="0">
                          <a:latin typeface="Times New Roman" panose="02020603050405020304" pitchFamily="18" charset="0"/>
                          <a:cs typeface="Times New Roman" panose="02020603050405020304" pitchFamily="18" charset="0"/>
                        </a:rPr>
                        <a:t>Velilerin büyük çoğunluğunun eğitim seviyesinin düşük olması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tr-TR" sz="2200" b="0" dirty="0" smtClean="0">
                        <a:latin typeface="Times New Roman" panose="02020603050405020304" pitchFamily="18" charset="0"/>
                        <a:cs typeface="Times New Roman" panose="02020603050405020304" pitchFamily="18"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tr-TR" sz="2200" b="0" dirty="0" smtClean="0">
                          <a:latin typeface="Times New Roman" panose="02020603050405020304" pitchFamily="18" charset="0"/>
                          <a:cs typeface="Times New Roman" panose="02020603050405020304" pitchFamily="18" charset="0"/>
                        </a:rPr>
                        <a:t>Velilerin</a:t>
                      </a:r>
                      <a:r>
                        <a:rPr lang="tr-TR" sz="2200" b="0" baseline="0" dirty="0" smtClean="0">
                          <a:latin typeface="Times New Roman" panose="02020603050405020304" pitchFamily="18" charset="0"/>
                          <a:cs typeface="Times New Roman" panose="02020603050405020304" pitchFamily="18" charset="0"/>
                        </a:rPr>
                        <a:t> </a:t>
                      </a:r>
                      <a:r>
                        <a:rPr lang="tr-TR" sz="2200" b="0" dirty="0" smtClean="0">
                          <a:latin typeface="Times New Roman" panose="02020603050405020304" pitchFamily="18" charset="0"/>
                          <a:cs typeface="Times New Roman" panose="02020603050405020304" pitchFamily="18" charset="0"/>
                        </a:rPr>
                        <a:t>geçimini sağlamak amacıyla mevsimlik işçi olarak çalışması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tr-TR" sz="2200" b="0" dirty="0" smtClean="0">
                        <a:latin typeface="Times New Roman" panose="02020603050405020304" pitchFamily="18" charset="0"/>
                        <a:cs typeface="Times New Roman" panose="02020603050405020304" pitchFamily="18"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tr-TR" sz="2200" b="0" dirty="0" smtClean="0">
                          <a:latin typeface="Times New Roman" panose="02020603050405020304" pitchFamily="18" charset="0"/>
                          <a:cs typeface="Times New Roman" panose="02020603050405020304" pitchFamily="18" charset="0"/>
                        </a:rPr>
                        <a:t>Hem okuldaki hem de evdeki eğitimlerinde</a:t>
                      </a:r>
                      <a:r>
                        <a:rPr lang="tr-TR" sz="2200" b="0" baseline="0" dirty="0" smtClean="0">
                          <a:latin typeface="Times New Roman" panose="02020603050405020304" pitchFamily="18" charset="0"/>
                          <a:cs typeface="Times New Roman" panose="02020603050405020304" pitchFamily="18" charset="0"/>
                        </a:rPr>
                        <a:t> yeterince yardımcı olamaması</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tr-TR" sz="2200" b="0" baseline="0" dirty="0" smtClean="0">
                        <a:latin typeface="Times New Roman" panose="02020603050405020304" pitchFamily="18" charset="0"/>
                        <a:cs typeface="Times New Roman" panose="02020603050405020304" pitchFamily="18"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tr-TR" sz="2200" b="0" baseline="0" dirty="0" smtClean="0">
                          <a:latin typeface="Times New Roman" panose="02020603050405020304" pitchFamily="18" charset="0"/>
                          <a:cs typeface="Times New Roman" panose="02020603050405020304" pitchFamily="18" charset="0"/>
                        </a:rPr>
                        <a:t>Çocuklarının bilişsel ve duygusal gelişimi için yol göstermekte sorun yaşamaktadırlar. </a:t>
                      </a:r>
                    </a:p>
                  </a:txBody>
                  <a:tcPr/>
                </a:tc>
              </a:tr>
              <a:tr h="502004">
                <a:tc>
                  <a:txBody>
                    <a:bodyPr/>
                    <a:lstStyle/>
                    <a:p>
                      <a:pPr>
                        <a:buFont typeface="Arial" pitchFamily="34" charset="0"/>
                        <a:buChar char="•"/>
                      </a:pPr>
                      <a:endParaRPr lang="tr-TR" sz="2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extLst>
      <p:ext uri="{BB962C8B-B14F-4D97-AF65-F5344CB8AC3E}">
        <p14:creationId xmlns:p14="http://schemas.microsoft.com/office/powerpoint/2010/main" xmlns="" val="1443172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3833043929"/>
              </p:ext>
            </p:extLst>
          </p:nvPr>
        </p:nvGraphicFramePr>
        <p:xfrm>
          <a:off x="2313930" y="827584"/>
          <a:ext cx="4229100" cy="7547128"/>
        </p:xfrm>
        <a:graphic>
          <a:graphicData uri="http://schemas.openxmlformats.org/drawingml/2006/table">
            <a:tbl>
              <a:tblPr firstRow="1" bandRow="1">
                <a:tableStyleId>{5C22544A-7EE6-4342-B048-85BDC9FD1C3A}</a:tableStyleId>
              </a:tblPr>
              <a:tblGrid>
                <a:gridCol w="4229100"/>
              </a:tblGrid>
              <a:tr h="243311">
                <a:tc>
                  <a:txBody>
                    <a:bodyPr/>
                    <a:lstStyle/>
                    <a:p>
                      <a:endParaRPr lang="tr-TR" sz="1200" b="0" dirty="0"/>
                    </a:p>
                  </a:txBody>
                  <a:tcPr/>
                </a:tc>
              </a:tr>
              <a:tr h="594761">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2400" b="1" u="sng" baseline="0" dirty="0" smtClean="0">
                          <a:latin typeface="Times New Roman" panose="02020603050405020304" pitchFamily="18" charset="0"/>
                          <a:cs typeface="Times New Roman" panose="02020603050405020304" pitchFamily="18" charset="0"/>
                        </a:rPr>
                        <a:t>Çözüm Önerileri:</a:t>
                      </a:r>
                    </a:p>
                    <a:p>
                      <a:pPr>
                        <a:buFont typeface="Arial" pitchFamily="34" charset="0"/>
                        <a:buNone/>
                      </a:pPr>
                      <a:endParaRPr lang="tr-TR" sz="1400" b="0" dirty="0">
                        <a:latin typeface="Times New Roman" panose="02020603050405020304" pitchFamily="18" charset="0"/>
                        <a:cs typeface="Times New Roman" panose="02020603050405020304" pitchFamily="18" charset="0"/>
                      </a:endParaRPr>
                    </a:p>
                  </a:txBody>
                  <a:tcPr/>
                </a:tc>
              </a:tr>
              <a:tr h="6327928">
                <a:tc>
                  <a:txBody>
                    <a:body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000" b="0" baseline="0" dirty="0" smtClean="0">
                          <a:latin typeface="Times New Roman" panose="02020603050405020304" pitchFamily="18" charset="0"/>
                          <a:cs typeface="Times New Roman" panose="02020603050405020304" pitchFamily="18" charset="0"/>
                        </a:rPr>
                        <a:t>Okuma yazması olmayan velilerin  yetişkinlere </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2000" b="0" baseline="0" dirty="0" smtClean="0">
                          <a:latin typeface="Times New Roman" panose="02020603050405020304" pitchFamily="18" charset="0"/>
                          <a:cs typeface="Times New Roman" panose="02020603050405020304" pitchFamily="18" charset="0"/>
                        </a:rPr>
                        <a:t>    yönelik kurs programlarına  </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2000" b="0" baseline="0" dirty="0" smtClean="0">
                          <a:latin typeface="Times New Roman" panose="02020603050405020304" pitchFamily="18" charset="0"/>
                          <a:cs typeface="Times New Roman" panose="02020603050405020304" pitchFamily="18" charset="0"/>
                        </a:rPr>
                        <a:t>     dahil edilmesi.</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tr-TR" sz="2000" b="0" baseline="0" dirty="0" smtClean="0">
                        <a:latin typeface="Times New Roman" panose="02020603050405020304" pitchFamily="18" charset="0"/>
                        <a:cs typeface="Times New Roman" panose="02020603050405020304" pitchFamily="18" charset="0"/>
                      </a:endParaRPr>
                    </a:p>
                    <a:p>
                      <a:pPr marL="171450" marR="0" indent="-171450" algn="just" defTabSz="914400" rtl="0" eaLnBrk="1" fontAlgn="auto" latinLnBrk="0" hangingPunct="1">
                        <a:lnSpc>
                          <a:spcPct val="100000"/>
                        </a:lnSpc>
                        <a:spcBef>
                          <a:spcPts val="0"/>
                        </a:spcBef>
                        <a:spcAft>
                          <a:spcPts val="0"/>
                        </a:spcAft>
                        <a:buClrTx/>
                        <a:buSzTx/>
                        <a:buFont typeface="Arial" charset="0"/>
                        <a:buChar char="•"/>
                        <a:tabLst/>
                        <a:defRPr/>
                      </a:pPr>
                      <a:r>
                        <a:rPr lang="tr-TR" sz="2000" b="0" baseline="0" dirty="0" smtClean="0">
                          <a:latin typeface="Times New Roman" panose="02020603050405020304" pitchFamily="18" charset="0"/>
                          <a:cs typeface="Times New Roman" panose="02020603050405020304" pitchFamily="18" charset="0"/>
                        </a:rPr>
                        <a:t>Eğitim seviyesini yükseltmek amacıyla velilerin açık öğretim   programlarına yönlendirilmesi.</a:t>
                      </a:r>
                    </a:p>
                    <a:p>
                      <a:pPr marL="0" marR="0" indent="0" algn="just" defTabSz="914400" rtl="0" eaLnBrk="1" fontAlgn="auto" latinLnBrk="0" hangingPunct="1">
                        <a:lnSpc>
                          <a:spcPct val="100000"/>
                        </a:lnSpc>
                        <a:spcBef>
                          <a:spcPts val="0"/>
                        </a:spcBef>
                        <a:spcAft>
                          <a:spcPts val="0"/>
                        </a:spcAft>
                        <a:buClrTx/>
                        <a:buSzTx/>
                        <a:buFont typeface="Arial" charset="0"/>
                        <a:buNone/>
                        <a:tabLst/>
                        <a:defRPr/>
                      </a:pPr>
                      <a:endParaRPr lang="tr-TR" sz="2000" b="0" baseline="0" dirty="0" smtClean="0">
                        <a:latin typeface="Times New Roman" panose="02020603050405020304" pitchFamily="18" charset="0"/>
                        <a:cs typeface="Times New Roman" panose="02020603050405020304" pitchFamily="18" charset="0"/>
                      </a:endParaRPr>
                    </a:p>
                    <a:p>
                      <a:pPr marL="171450" marR="0" indent="-171450" algn="just" defTabSz="914400" rtl="0" eaLnBrk="1" fontAlgn="auto" latinLnBrk="0" hangingPunct="1">
                        <a:lnSpc>
                          <a:spcPct val="100000"/>
                        </a:lnSpc>
                        <a:spcBef>
                          <a:spcPts val="0"/>
                        </a:spcBef>
                        <a:spcAft>
                          <a:spcPts val="0"/>
                        </a:spcAft>
                        <a:buClrTx/>
                        <a:buSzTx/>
                        <a:buFont typeface="Arial" charset="0"/>
                        <a:buChar char="•"/>
                        <a:tabLst/>
                        <a:defRPr/>
                      </a:pPr>
                      <a:r>
                        <a:rPr lang="tr-TR" sz="2000" b="0" baseline="0" dirty="0" smtClean="0">
                          <a:latin typeface="Times New Roman" panose="02020603050405020304" pitchFamily="18" charset="0"/>
                          <a:cs typeface="Times New Roman" panose="02020603050405020304" pitchFamily="18" charset="0"/>
                        </a:rPr>
                        <a:t>Velilere yönelik bilinçli ebeveyn olmalarına yardımcı olacak seminerlerin düzenlenmesi</a:t>
                      </a:r>
                    </a:p>
                    <a:p>
                      <a:pPr marL="0" marR="0" indent="0" algn="just" defTabSz="914400" rtl="0" eaLnBrk="1" fontAlgn="auto" latinLnBrk="0" hangingPunct="1">
                        <a:lnSpc>
                          <a:spcPct val="100000"/>
                        </a:lnSpc>
                        <a:spcBef>
                          <a:spcPts val="0"/>
                        </a:spcBef>
                        <a:spcAft>
                          <a:spcPts val="0"/>
                        </a:spcAft>
                        <a:buClrTx/>
                        <a:buSzTx/>
                        <a:buFont typeface="Arial" charset="0"/>
                        <a:buNone/>
                        <a:tabLst/>
                        <a:defRPr/>
                      </a:pPr>
                      <a:endParaRPr lang="tr-TR" sz="2000" b="0" baseline="0" dirty="0" smtClean="0">
                        <a:latin typeface="Times New Roman" panose="02020603050405020304" pitchFamily="18" charset="0"/>
                        <a:cs typeface="Times New Roman" panose="02020603050405020304" pitchFamily="18" charset="0"/>
                      </a:endParaRPr>
                    </a:p>
                    <a:p>
                      <a:pPr marL="171450" marR="0" indent="-171450" algn="just" defTabSz="914400" rtl="0" eaLnBrk="1" fontAlgn="auto" latinLnBrk="0" hangingPunct="1">
                        <a:lnSpc>
                          <a:spcPct val="100000"/>
                        </a:lnSpc>
                        <a:spcBef>
                          <a:spcPts val="0"/>
                        </a:spcBef>
                        <a:spcAft>
                          <a:spcPts val="0"/>
                        </a:spcAft>
                        <a:buClrTx/>
                        <a:buSzTx/>
                        <a:buFont typeface="Arial" charset="0"/>
                        <a:buChar char="•"/>
                        <a:tabLst/>
                        <a:defRPr/>
                      </a:pPr>
                      <a:r>
                        <a:rPr lang="tr-TR" sz="2000" b="0" baseline="0" dirty="0" smtClean="0">
                          <a:latin typeface="Times New Roman" panose="02020603050405020304" pitchFamily="18" charset="0"/>
                          <a:cs typeface="Times New Roman" panose="02020603050405020304" pitchFamily="18" charset="0"/>
                        </a:rPr>
                        <a:t>Salgın sürecinin sona ermesi ve  normal koşullarının oluşmasından sonra düzenli olarak velilere aile  ziyaretlerinin yapılması.</a:t>
                      </a:r>
                    </a:p>
                  </a:txBody>
                  <a:tcPr/>
                </a:tc>
              </a:tr>
              <a:tr h="243311">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extLst>
      <p:ext uri="{BB962C8B-B14F-4D97-AF65-F5344CB8AC3E}">
        <p14:creationId xmlns:p14="http://schemas.microsoft.com/office/powerpoint/2010/main" xmlns="" val="8219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669823879"/>
              </p:ext>
            </p:extLst>
          </p:nvPr>
        </p:nvGraphicFramePr>
        <p:xfrm>
          <a:off x="2339578" y="899592"/>
          <a:ext cx="4229100" cy="7437120"/>
        </p:xfrm>
        <a:graphic>
          <a:graphicData uri="http://schemas.openxmlformats.org/drawingml/2006/table">
            <a:tbl>
              <a:tblPr firstRow="1" bandRow="1">
                <a:tableStyleId>{5C22544A-7EE6-4342-B048-85BDC9FD1C3A}</a:tableStyleId>
              </a:tblPr>
              <a:tblGrid>
                <a:gridCol w="4229100"/>
              </a:tblGrid>
              <a:tr h="143276">
                <a:tc>
                  <a:txBody>
                    <a:bodyPr/>
                    <a:lstStyle/>
                    <a:p>
                      <a:endParaRPr lang="tr-TR" sz="1200" b="0" dirty="0"/>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Velilere Yönelik Yapılan Çalışmalar:</a:t>
                      </a:r>
                      <a:endParaRPr kumimoji="0" lang="tr-TR" sz="2000" kern="1200" dirty="0" smtClean="0">
                        <a:solidFill>
                          <a:schemeClr val="dk1"/>
                        </a:solidFill>
                        <a:latin typeface="Times New Roman" panose="02020603050405020304" pitchFamily="18" charset="0"/>
                        <a:ea typeface="+mn-ea"/>
                        <a:cs typeface="Times New Roman" panose="02020603050405020304" pitchFamily="18" charset="0"/>
                      </a:endParaRPr>
                    </a:p>
                    <a:p>
                      <a:pPr>
                        <a:buFont typeface="Arial" pitchFamily="34" charset="0"/>
                        <a:buChar char="•"/>
                      </a:pP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tr-TR" sz="1400" b="0" baseline="0" dirty="0" smtClean="0">
                        <a:latin typeface="Times New Roman" panose="02020603050405020304" pitchFamily="18" charset="0"/>
                        <a:cs typeface="Times New Roman" panose="02020603050405020304" pitchFamily="18"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tr-TR" sz="2200" b="0" baseline="0" dirty="0" smtClean="0">
                          <a:latin typeface="Times New Roman" panose="02020603050405020304" pitchFamily="18" charset="0"/>
                          <a:cs typeface="Times New Roman" panose="02020603050405020304" pitchFamily="18" charset="0"/>
                        </a:rPr>
                        <a:t>Okul Rehberlik servisimiz tarafından velilere yönelik seminerler yapıldı.</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tr-TR" sz="2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800" b="0" baseline="0" dirty="0" smtClean="0">
                          <a:latin typeface="Times New Roman" panose="02020603050405020304" pitchFamily="18" charset="0"/>
                          <a:cs typeface="Times New Roman" panose="02020603050405020304" pitchFamily="18" charset="0"/>
                        </a:rPr>
                        <a:t>       Hijyen ve Sağlıklı Yaşam Semineri</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800" b="0" dirty="0" smtClean="0">
                          <a:latin typeface="Times New Roman" panose="02020603050405020304" pitchFamily="18" charset="0"/>
                          <a:cs typeface="Times New Roman" panose="02020603050405020304" pitchFamily="18" charset="0"/>
                        </a:rPr>
                        <a:t>            </a:t>
                      </a:r>
                      <a:r>
                        <a:rPr lang="tr-TR" sz="1800" b="0" dirty="0" err="1" smtClean="0">
                          <a:latin typeface="Times New Roman" panose="02020603050405020304" pitchFamily="18" charset="0"/>
                          <a:cs typeface="Times New Roman" panose="02020603050405020304" pitchFamily="18" charset="0"/>
                        </a:rPr>
                        <a:t>Psikososyal</a:t>
                      </a:r>
                      <a:r>
                        <a:rPr lang="tr-TR" sz="1800" b="0" baseline="0" dirty="0" smtClean="0">
                          <a:latin typeface="Times New Roman" panose="02020603050405020304" pitchFamily="18" charset="0"/>
                          <a:cs typeface="Times New Roman" panose="02020603050405020304" pitchFamily="18" charset="0"/>
                        </a:rPr>
                        <a:t> Destek Semineri</a:t>
                      </a:r>
                      <a:endParaRPr lang="tr-TR" sz="1800" b="0" dirty="0">
                        <a:latin typeface="Times New Roman" panose="02020603050405020304" pitchFamily="18" charset="0"/>
                        <a:cs typeface="Times New Roman" panose="02020603050405020304" pitchFamily="18" charset="0"/>
                      </a:endParaRPr>
                    </a:p>
                  </a:txBody>
                  <a:tcPr/>
                </a:tc>
              </a:tr>
              <a:tr h="203384">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2" descr="C:\Users\Admin\Desktop\seminer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14724" y="3143240"/>
            <a:ext cx="3252865" cy="1745704"/>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14723" y="5292080"/>
            <a:ext cx="3252865" cy="22968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79219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555682654"/>
              </p:ext>
            </p:extLst>
          </p:nvPr>
        </p:nvGraphicFramePr>
        <p:xfrm>
          <a:off x="2339578" y="899592"/>
          <a:ext cx="4229100" cy="6827520"/>
        </p:xfrm>
        <a:graphic>
          <a:graphicData uri="http://schemas.openxmlformats.org/drawingml/2006/table">
            <a:tbl>
              <a:tblPr firstRow="1" bandRow="1">
                <a:tableStyleId>{5C22544A-7EE6-4342-B048-85BDC9FD1C3A}</a:tableStyleId>
              </a:tblPr>
              <a:tblGrid>
                <a:gridCol w="4229100"/>
              </a:tblGrid>
              <a:tr h="143276">
                <a:tc>
                  <a:txBody>
                    <a:bodyPr/>
                    <a:lstStyle/>
                    <a:p>
                      <a:endParaRPr lang="tr-TR" sz="1200" b="0" dirty="0"/>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Velilere Yönelik Yapılan Çalışmalar:</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400" kern="1200" dirty="0" smtClean="0">
                        <a:solidFill>
                          <a:schemeClr val="dk1"/>
                        </a:solidFill>
                        <a:latin typeface="Times New Roman" panose="02020603050405020304" pitchFamily="18" charset="0"/>
                        <a:ea typeface="+mn-ea"/>
                        <a:cs typeface="Times New Roman" panose="02020603050405020304" pitchFamily="18" charset="0"/>
                      </a:endParaRPr>
                    </a:p>
                    <a:p>
                      <a:pPr>
                        <a:buFont typeface="Arial" pitchFamily="34" charset="0"/>
                        <a:buNone/>
                      </a:pPr>
                      <a:r>
                        <a:rPr lang="tr-TR" sz="2400" b="0" dirty="0" smtClean="0">
                          <a:latin typeface="Times New Roman" panose="02020603050405020304" pitchFamily="18" charset="0"/>
                          <a:cs typeface="Times New Roman" panose="02020603050405020304" pitchFamily="18" charset="0"/>
                        </a:rPr>
                        <a:t>Eğitim</a:t>
                      </a:r>
                      <a:r>
                        <a:rPr lang="tr-TR" sz="2400" b="0" baseline="0" dirty="0" smtClean="0">
                          <a:latin typeface="Times New Roman" panose="02020603050405020304" pitchFamily="18" charset="0"/>
                          <a:cs typeface="Times New Roman" panose="02020603050405020304" pitchFamily="18" charset="0"/>
                        </a:rPr>
                        <a:t> öğretim süreci ile ilgili velileri bilgilendirmek için veli toplantıları yapıldı.</a:t>
                      </a:r>
                      <a:endParaRPr lang="tr-TR" sz="2400" b="0"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dirty="0">
                        <a:latin typeface="Times New Roman" panose="02020603050405020304" pitchFamily="18" charset="0"/>
                        <a:cs typeface="Times New Roman" panose="02020603050405020304" pitchFamily="18" charset="0"/>
                      </a:endParaRPr>
                    </a:p>
                  </a:txBody>
                  <a:tcPr/>
                </a:tc>
              </a:tr>
              <a:tr h="203384">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77253" y="3210038"/>
            <a:ext cx="4076083" cy="2289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77254" y="5940151"/>
            <a:ext cx="4076082" cy="21874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42525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2343364411"/>
              </p:ext>
            </p:extLst>
          </p:nvPr>
        </p:nvGraphicFramePr>
        <p:xfrm>
          <a:off x="2339578" y="899592"/>
          <a:ext cx="4229100" cy="7132320"/>
        </p:xfrm>
        <a:graphic>
          <a:graphicData uri="http://schemas.openxmlformats.org/drawingml/2006/table">
            <a:tbl>
              <a:tblPr firstRow="1" bandRow="1">
                <a:tableStyleId>{5C22544A-7EE6-4342-B048-85BDC9FD1C3A}</a:tableStyleId>
              </a:tblPr>
              <a:tblGrid>
                <a:gridCol w="4229100"/>
              </a:tblGrid>
              <a:tr h="143276">
                <a:tc>
                  <a:txBody>
                    <a:bodyPr/>
                    <a:lstStyle/>
                    <a:p>
                      <a:endParaRPr lang="tr-TR" sz="1200" b="0" dirty="0"/>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Velilere Yönelik Yapılan Çalışmalar:</a:t>
                      </a:r>
                      <a:endParaRPr kumimoji="0" lang="tr-TR" sz="2000" kern="1200" dirty="0" smtClean="0">
                        <a:solidFill>
                          <a:schemeClr val="dk1"/>
                        </a:solidFill>
                        <a:latin typeface="Times New Roman" panose="02020603050405020304" pitchFamily="18" charset="0"/>
                        <a:ea typeface="+mn-ea"/>
                        <a:cs typeface="Times New Roman" panose="02020603050405020304" pitchFamily="18" charset="0"/>
                      </a:endParaRPr>
                    </a:p>
                    <a:p>
                      <a:pPr>
                        <a:buFont typeface="Arial" pitchFamily="34" charset="0"/>
                        <a:buChar char="•"/>
                      </a:pP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baseline="0" dirty="0" smtClean="0">
                          <a:latin typeface="Times New Roman" panose="02020603050405020304" pitchFamily="18" charset="0"/>
                          <a:cs typeface="Times New Roman" panose="02020603050405020304" pitchFamily="18" charset="0"/>
                        </a:rPr>
                        <a:t>Veli Ziyaretleri:</a:t>
                      </a:r>
                      <a:endParaRPr lang="tr-TR" sz="2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2400" b="0" baseline="0" dirty="0" smtClean="0">
                          <a:latin typeface="Times New Roman" panose="02020603050405020304" pitchFamily="18" charset="0"/>
                          <a:cs typeface="Times New Roman" panose="02020603050405020304" pitchFamily="18" charset="0"/>
                        </a:rPr>
                        <a:t>Okul ve veli iletişimini daha da artırmak amacıyla 2019 Kasım ayından 2020 ocak ayına kadar 53 aileye ev ziyareti yapılmıştır.</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dirty="0">
                        <a:latin typeface="Times New Roman" panose="02020603050405020304" pitchFamily="18" charset="0"/>
                        <a:cs typeface="Times New Roman" panose="02020603050405020304" pitchFamily="18" charset="0"/>
                      </a:endParaRPr>
                    </a:p>
                  </a:txBody>
                  <a:tcPr/>
                </a:tc>
              </a:tr>
              <a:tr h="203384">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2" descr="C:\Users\MURATCAN\Desktop\23200233_ROJYN_BEYENL_8C_1.jpg"/>
          <p:cNvPicPr>
            <a:picLocks noChangeAspect="1" noChangeArrowheads="1"/>
          </p:cNvPicPr>
          <p:nvPr/>
        </p:nvPicPr>
        <p:blipFill>
          <a:blip r:embed="rId3" cstate="print"/>
          <a:srcRect/>
          <a:stretch>
            <a:fillRect/>
          </a:stretch>
        </p:blipFill>
        <p:spPr bwMode="auto">
          <a:xfrm>
            <a:off x="2569370" y="4211959"/>
            <a:ext cx="3344262" cy="1884413"/>
          </a:xfrm>
          <a:prstGeom prst="rect">
            <a:avLst/>
          </a:prstGeom>
          <a:noFill/>
        </p:spPr>
      </p:pic>
      <p:pic>
        <p:nvPicPr>
          <p:cNvPr id="10" name="Picture 2" descr="6/A sınıfından Canan OZAN"/>
          <p:cNvPicPr>
            <a:picLocks noChangeAspect="1" noChangeArrowheads="1"/>
          </p:cNvPicPr>
          <p:nvPr/>
        </p:nvPicPr>
        <p:blipFill>
          <a:blip r:embed="rId4" cstate="print"/>
          <a:srcRect/>
          <a:stretch>
            <a:fillRect/>
          </a:stretch>
        </p:blipFill>
        <p:spPr bwMode="auto">
          <a:xfrm>
            <a:off x="2470045" y="6238002"/>
            <a:ext cx="3443587" cy="1934398"/>
          </a:xfrm>
          <a:prstGeom prst="rect">
            <a:avLst/>
          </a:prstGeom>
          <a:noFill/>
        </p:spPr>
      </p:pic>
    </p:spTree>
    <p:extLst>
      <p:ext uri="{BB962C8B-B14F-4D97-AF65-F5344CB8AC3E}">
        <p14:creationId xmlns:p14="http://schemas.microsoft.com/office/powerpoint/2010/main" xmlns="" val="558373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474717154"/>
              </p:ext>
            </p:extLst>
          </p:nvPr>
        </p:nvGraphicFramePr>
        <p:xfrm>
          <a:off x="2339578" y="899592"/>
          <a:ext cx="4229100" cy="5334000"/>
        </p:xfrm>
        <a:graphic>
          <a:graphicData uri="http://schemas.openxmlformats.org/drawingml/2006/table">
            <a:tbl>
              <a:tblPr firstRow="1" bandRow="1">
                <a:tableStyleId>{5C22544A-7EE6-4342-B048-85BDC9FD1C3A}</a:tableStyleId>
              </a:tblPr>
              <a:tblGrid>
                <a:gridCol w="4229100"/>
              </a:tblGrid>
              <a:tr h="143276">
                <a:tc>
                  <a:txBody>
                    <a:bodyPr/>
                    <a:lstStyle/>
                    <a:p>
                      <a:endParaRPr lang="tr-TR" sz="1200" b="0" dirty="0"/>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2200" b="1" baseline="0" dirty="0" smtClean="0">
                          <a:latin typeface="Times New Roman" panose="02020603050405020304" pitchFamily="18" charset="0"/>
                          <a:cs typeface="Times New Roman" panose="02020603050405020304" pitchFamily="18" charset="0"/>
                        </a:rPr>
                        <a:t>Veli Ziyaretleri:</a:t>
                      </a:r>
                      <a:endParaRPr lang="tr-TR" sz="2200" b="0" baseline="0" dirty="0" smtClean="0">
                        <a:latin typeface="Times New Roman" panose="02020603050405020304" pitchFamily="18" charset="0"/>
                        <a:cs typeface="Times New Roman" panose="02020603050405020304" pitchFamily="18" charset="0"/>
                      </a:endParaRPr>
                    </a:p>
                    <a:p>
                      <a:pPr>
                        <a:buFont typeface="Arial" pitchFamily="34" charset="0"/>
                        <a:buNone/>
                      </a:pP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dirty="0">
                        <a:latin typeface="Times New Roman" panose="02020603050405020304" pitchFamily="18" charset="0"/>
                        <a:cs typeface="Times New Roman" panose="02020603050405020304" pitchFamily="18" charset="0"/>
                      </a:endParaRPr>
                    </a:p>
                  </a:txBody>
                  <a:tcPr/>
                </a:tc>
              </a:tr>
              <a:tr h="203384">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Kurumun Sorunları ve Çözüm Önerileri</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11" name="Picture 2" descr="6/A sınıfından Muazzez ve Nurullah OZAN"/>
          <p:cNvPicPr>
            <a:picLocks noChangeAspect="1" noChangeArrowheads="1"/>
          </p:cNvPicPr>
          <p:nvPr/>
        </p:nvPicPr>
        <p:blipFill>
          <a:blip r:embed="rId3" cstate="print"/>
          <a:srcRect/>
          <a:stretch>
            <a:fillRect/>
          </a:stretch>
        </p:blipFill>
        <p:spPr bwMode="auto">
          <a:xfrm>
            <a:off x="2509068" y="1835696"/>
            <a:ext cx="3635151" cy="2042007"/>
          </a:xfrm>
          <a:prstGeom prst="rect">
            <a:avLst/>
          </a:prstGeom>
          <a:noFill/>
        </p:spPr>
      </p:pic>
      <p:pic>
        <p:nvPicPr>
          <p:cNvPr id="12" name="Picture 2" descr="8/C sınıfından Nazlı GÜDÜCÜ"/>
          <p:cNvPicPr>
            <a:picLocks noChangeAspect="1" noChangeArrowheads="1"/>
          </p:cNvPicPr>
          <p:nvPr/>
        </p:nvPicPr>
        <p:blipFill>
          <a:blip r:embed="rId4" cstate="print"/>
          <a:srcRect/>
          <a:stretch>
            <a:fillRect/>
          </a:stretch>
        </p:blipFill>
        <p:spPr bwMode="auto">
          <a:xfrm>
            <a:off x="2522736" y="4067944"/>
            <a:ext cx="3635151" cy="2148348"/>
          </a:xfrm>
          <a:prstGeom prst="rect">
            <a:avLst/>
          </a:prstGeom>
          <a:noFill/>
        </p:spPr>
      </p:pic>
      <p:pic>
        <p:nvPicPr>
          <p:cNvPr id="14" name="Picture 2" descr="6/A sınıfından Osman BADACI"/>
          <p:cNvPicPr>
            <a:picLocks noChangeAspect="1" noChangeArrowheads="1"/>
          </p:cNvPicPr>
          <p:nvPr/>
        </p:nvPicPr>
        <p:blipFill>
          <a:blip r:embed="rId5" cstate="print"/>
          <a:srcRect/>
          <a:stretch>
            <a:fillRect/>
          </a:stretch>
        </p:blipFill>
        <p:spPr bwMode="auto">
          <a:xfrm>
            <a:off x="2536402" y="6444208"/>
            <a:ext cx="3607817" cy="2026652"/>
          </a:xfrm>
          <a:prstGeom prst="rect">
            <a:avLst/>
          </a:prstGeom>
          <a:noFill/>
        </p:spPr>
      </p:pic>
    </p:spTree>
    <p:extLst>
      <p:ext uri="{BB962C8B-B14F-4D97-AF65-F5344CB8AC3E}">
        <p14:creationId xmlns:p14="http://schemas.microsoft.com/office/powerpoint/2010/main" xmlns="" val="4251494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1109812530"/>
              </p:ext>
            </p:extLst>
          </p:nvPr>
        </p:nvGraphicFramePr>
        <p:xfrm>
          <a:off x="2339578" y="899592"/>
          <a:ext cx="4229100" cy="6156960"/>
        </p:xfrm>
        <a:graphic>
          <a:graphicData uri="http://schemas.openxmlformats.org/drawingml/2006/table">
            <a:tbl>
              <a:tblPr firstRow="1" bandRow="1">
                <a:tableStyleId>{5C22544A-7EE6-4342-B048-85BDC9FD1C3A}</a:tableStyleId>
              </a:tblPr>
              <a:tblGrid>
                <a:gridCol w="4229100"/>
              </a:tblGrid>
              <a:tr h="143276">
                <a:tc>
                  <a:txBody>
                    <a:bodyPr/>
                    <a:lstStyle/>
                    <a:p>
                      <a:endParaRPr lang="tr-TR" sz="1200" b="0" dirty="0"/>
                    </a:p>
                  </a:txBody>
                  <a:tcPr/>
                </a:tc>
              </a:tr>
              <a:tr h="359300">
                <a:tc>
                  <a:txBody>
                    <a:bodyPr/>
                    <a:lstStyle/>
                    <a:p>
                      <a:pPr>
                        <a:buFont typeface="Arial" pitchFamily="34" charset="0"/>
                        <a:buNone/>
                      </a:pPr>
                      <a:r>
                        <a:rPr lang="tr-TR" sz="1800" b="0" dirty="0" smtClean="0">
                          <a:latin typeface="Times New Roman" panose="02020603050405020304" pitchFamily="18" charset="0"/>
                          <a:cs typeface="Times New Roman" panose="02020603050405020304" pitchFamily="18" charset="0"/>
                        </a:rPr>
                        <a:t>Öğrencilerimizin toplumsal iletişimin</a:t>
                      </a:r>
                      <a:r>
                        <a:rPr lang="tr-TR" sz="1800" b="0" baseline="0" dirty="0" smtClean="0">
                          <a:latin typeface="Times New Roman" panose="02020603050405020304" pitchFamily="18" charset="0"/>
                          <a:cs typeface="Times New Roman" panose="02020603050405020304" pitchFamily="18" charset="0"/>
                        </a:rPr>
                        <a:t> artması ve sorumluluk alarak özgüvenin gelişmesi açısından gerek kurum içinde ve kurum dışında sosyal faaliyetler düzenlenmiştir.</a:t>
                      </a:r>
                      <a:endParaRPr lang="tr-TR" sz="1800" b="0"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dirty="0">
                        <a:latin typeface="Times New Roman" panose="02020603050405020304" pitchFamily="18" charset="0"/>
                        <a:cs typeface="Times New Roman" panose="02020603050405020304" pitchFamily="18" charset="0"/>
                      </a:endParaRPr>
                    </a:p>
                  </a:txBody>
                  <a:tcPr/>
                </a:tc>
              </a:tr>
              <a:tr h="203384">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Sosyal Faaliyetler</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2" descr="Okulumuzun Voleybol takımımız Aydın Sultanlar Ligi maçında"/>
          <p:cNvPicPr>
            <a:picLocks noChangeAspect="1" noChangeArrowheads="1"/>
          </p:cNvPicPr>
          <p:nvPr/>
        </p:nvPicPr>
        <p:blipFill>
          <a:blip r:embed="rId3" cstate="print"/>
          <a:srcRect/>
          <a:stretch>
            <a:fillRect/>
          </a:stretch>
        </p:blipFill>
        <p:spPr bwMode="auto">
          <a:xfrm>
            <a:off x="2693417" y="2843265"/>
            <a:ext cx="3046857" cy="1711540"/>
          </a:xfrm>
          <a:prstGeom prst="rect">
            <a:avLst/>
          </a:prstGeom>
          <a:noFill/>
        </p:spPr>
      </p:pic>
      <p:pic>
        <p:nvPicPr>
          <p:cNvPr id="10" name="Picture 1" descr="C:\Users\MURATCAN\Desktop\05122750_XLIQ0381.jpg"/>
          <p:cNvPicPr>
            <a:picLocks noChangeAspect="1" noChangeArrowheads="1"/>
          </p:cNvPicPr>
          <p:nvPr/>
        </p:nvPicPr>
        <p:blipFill>
          <a:blip r:embed="rId4" cstate="print"/>
          <a:srcRect/>
          <a:stretch>
            <a:fillRect/>
          </a:stretch>
        </p:blipFill>
        <p:spPr bwMode="auto">
          <a:xfrm>
            <a:off x="2714922" y="4716016"/>
            <a:ext cx="3025352" cy="1741890"/>
          </a:xfrm>
          <a:prstGeom prst="rect">
            <a:avLst/>
          </a:prstGeom>
          <a:noFill/>
        </p:spPr>
      </p:pic>
      <p:pic>
        <p:nvPicPr>
          <p:cNvPr id="15" name="Picture 2" descr="06-11-2019"/>
          <p:cNvPicPr>
            <a:picLocks noChangeAspect="1" noChangeArrowheads="1"/>
          </p:cNvPicPr>
          <p:nvPr/>
        </p:nvPicPr>
        <p:blipFill>
          <a:blip r:embed="rId5" cstate="print"/>
          <a:srcRect/>
          <a:stretch>
            <a:fillRect/>
          </a:stretch>
        </p:blipFill>
        <p:spPr bwMode="auto">
          <a:xfrm>
            <a:off x="2714922" y="6774803"/>
            <a:ext cx="3025352" cy="1695279"/>
          </a:xfrm>
          <a:prstGeom prst="rect">
            <a:avLst/>
          </a:prstGeom>
          <a:noFill/>
        </p:spPr>
      </p:pic>
    </p:spTree>
    <p:extLst>
      <p:ext uri="{BB962C8B-B14F-4D97-AF65-F5344CB8AC3E}">
        <p14:creationId xmlns:p14="http://schemas.microsoft.com/office/powerpoint/2010/main" xmlns="" val="2708663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3165839623"/>
              </p:ext>
            </p:extLst>
          </p:nvPr>
        </p:nvGraphicFramePr>
        <p:xfrm>
          <a:off x="2339578" y="899592"/>
          <a:ext cx="4229100" cy="5059680"/>
        </p:xfrm>
        <a:graphic>
          <a:graphicData uri="http://schemas.openxmlformats.org/drawingml/2006/table">
            <a:tbl>
              <a:tblPr firstRow="1" bandRow="1">
                <a:tableStyleId>{5C22544A-7EE6-4342-B048-85BDC9FD1C3A}</a:tableStyleId>
              </a:tblPr>
              <a:tblGrid>
                <a:gridCol w="4229100"/>
              </a:tblGrid>
              <a:tr h="143276">
                <a:tc>
                  <a:txBody>
                    <a:bodyPr/>
                    <a:lstStyle/>
                    <a:p>
                      <a:endParaRPr lang="tr-TR" sz="1200" b="0" dirty="0"/>
                    </a:p>
                  </a:txBody>
                  <a:tcPr/>
                </a:tc>
              </a:tr>
              <a:tr h="359300">
                <a:tc>
                  <a:txBody>
                    <a:bodyPr/>
                    <a:lstStyle/>
                    <a:p>
                      <a:pPr>
                        <a:buFont typeface="Arial" pitchFamily="34" charset="0"/>
                        <a:buNone/>
                      </a:pPr>
                      <a:endParaRPr lang="tr-TR" sz="1800" b="0"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0" dirty="0">
                        <a:latin typeface="Times New Roman" panose="02020603050405020304" pitchFamily="18" charset="0"/>
                        <a:cs typeface="Times New Roman" panose="02020603050405020304" pitchFamily="18" charset="0"/>
                      </a:endParaRPr>
                    </a:p>
                  </a:txBody>
                  <a:tcPr/>
                </a:tc>
              </a:tr>
              <a:tr h="203384">
                <a:tc>
                  <a:txBody>
                    <a:bodyPr/>
                    <a:lstStyle/>
                    <a:p>
                      <a:pPr>
                        <a:buFont typeface="Arial" pitchFamily="34" charset="0"/>
                        <a:buChar char="•"/>
                      </a:pPr>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Sosyal Faaliyetler</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11" name="Picture 2" descr="8.sınıf Öğrencileriyle Kahvaltı Etkinliği"/>
          <p:cNvPicPr>
            <a:picLocks noChangeAspect="1" noChangeArrowheads="1"/>
          </p:cNvPicPr>
          <p:nvPr/>
        </p:nvPicPr>
        <p:blipFill>
          <a:blip r:embed="rId3" cstate="print"/>
          <a:srcRect/>
          <a:stretch>
            <a:fillRect/>
          </a:stretch>
        </p:blipFill>
        <p:spPr bwMode="auto">
          <a:xfrm>
            <a:off x="2872853" y="1214414"/>
            <a:ext cx="3301222" cy="1854426"/>
          </a:xfrm>
          <a:prstGeom prst="rect">
            <a:avLst/>
          </a:prstGeom>
          <a:noFill/>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92931" y="3275856"/>
            <a:ext cx="3301222" cy="28825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2" descr="Okul karate kursumuz tüm hızıyla devam ediyor."/>
          <p:cNvPicPr>
            <a:picLocks noChangeAspect="1" noChangeArrowheads="1"/>
          </p:cNvPicPr>
          <p:nvPr/>
        </p:nvPicPr>
        <p:blipFill>
          <a:blip r:embed="rId5" cstate="print"/>
          <a:srcRect/>
          <a:stretch>
            <a:fillRect/>
          </a:stretch>
        </p:blipFill>
        <p:spPr bwMode="auto">
          <a:xfrm>
            <a:off x="2792931" y="6300192"/>
            <a:ext cx="3301222" cy="1944216"/>
          </a:xfrm>
          <a:prstGeom prst="rect">
            <a:avLst/>
          </a:prstGeom>
          <a:noFill/>
        </p:spPr>
      </p:pic>
    </p:spTree>
    <p:extLst>
      <p:ext uri="{BB962C8B-B14F-4D97-AF65-F5344CB8AC3E}">
        <p14:creationId xmlns:p14="http://schemas.microsoft.com/office/powerpoint/2010/main" xmlns="" val="3605027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idx="2"/>
          </p:nvPr>
        </p:nvSpPr>
        <p:spPr/>
        <p:txBody>
          <a:bodyPr/>
          <a:lstStyle/>
          <a:p>
            <a:endParaRPr lang="tr-TR"/>
          </a:p>
        </p:txBody>
      </p:sp>
      <p:pic>
        <p:nvPicPr>
          <p:cNvPr id="5" name="4 İçerik Yer Tutucusu" descr="ey.jpg"/>
          <p:cNvPicPr>
            <a:picLocks noGrp="1" noChangeAspect="1"/>
          </p:cNvPicPr>
          <p:nvPr>
            <p:ph sz="quarter" idx="1"/>
          </p:nvPr>
        </p:nvPicPr>
        <p:blipFill>
          <a:blip r:embed="rId2" cstate="print"/>
          <a:stretch>
            <a:fillRect/>
          </a:stretch>
        </p:blipFill>
        <p:spPr>
          <a:xfrm>
            <a:off x="0" y="0"/>
            <a:ext cx="6858000" cy="91440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1406974831"/>
              </p:ext>
            </p:extLst>
          </p:nvPr>
        </p:nvGraphicFramePr>
        <p:xfrm>
          <a:off x="2343150" y="914401"/>
          <a:ext cx="4229122" cy="4553744"/>
        </p:xfrm>
        <a:graphic>
          <a:graphicData uri="http://schemas.openxmlformats.org/drawingml/2006/table">
            <a:tbl>
              <a:tblPr firstRow="1" bandRow="1">
                <a:tableStyleId>{5C22544A-7EE6-4342-B048-85BDC9FD1C3A}</a:tableStyleId>
              </a:tblPr>
              <a:tblGrid>
                <a:gridCol w="4229122"/>
              </a:tblGrid>
              <a:tr h="312405">
                <a:tc>
                  <a:txBody>
                    <a:bodyPr/>
                    <a:lstStyle/>
                    <a:p>
                      <a:endParaRPr lang="tr-TR" sz="1200" b="0" dirty="0"/>
                    </a:p>
                  </a:txBody>
                  <a:tcPr/>
                </a:tc>
              </a:tr>
              <a:tr h="363426">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mn-lt"/>
                          <a:ea typeface="+mn-ea"/>
                          <a:cs typeface="+mn-cs"/>
                        </a:rPr>
                        <a:t>Spor Alanındaki Başarılar:</a:t>
                      </a:r>
                      <a:endParaRPr lang="tr-TR" sz="2000" b="1" dirty="0" smtClean="0"/>
                    </a:p>
                  </a:txBody>
                  <a:tcPr/>
                </a:tc>
              </a:tr>
              <a:tr h="29705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tr-TR" sz="1600" b="0" kern="1200" dirty="0" smtClean="0">
                          <a:solidFill>
                            <a:schemeClr val="dk1"/>
                          </a:solidFill>
                          <a:latin typeface="+mn-lt"/>
                          <a:ea typeface="+mn-ea"/>
                          <a:cs typeface="+mn-cs"/>
                        </a:rPr>
                        <a:t>Okulumuzda kız ve erkek  voleybol</a:t>
                      </a:r>
                      <a:r>
                        <a:rPr kumimoji="0" lang="tr-TR" sz="1600" b="0" kern="1200" baseline="0" dirty="0" smtClean="0">
                          <a:solidFill>
                            <a:schemeClr val="dk1"/>
                          </a:solidFill>
                          <a:latin typeface="+mn-lt"/>
                          <a:ea typeface="+mn-ea"/>
                          <a:cs typeface="+mn-cs"/>
                        </a:rPr>
                        <a:t> ve</a:t>
                      </a:r>
                      <a:r>
                        <a:rPr kumimoji="0" lang="tr-TR" sz="1600" b="0" kern="1200" dirty="0" smtClean="0">
                          <a:solidFill>
                            <a:schemeClr val="dk1"/>
                          </a:solidFill>
                          <a:latin typeface="+mn-lt"/>
                          <a:ea typeface="+mn-ea"/>
                          <a:cs typeface="+mn-cs"/>
                        </a:rPr>
                        <a:t> satranç takımları olup her sene  il veya ilçe çapında yürütülen turnuvalara katılım sağlamaktadır. </a:t>
                      </a:r>
                      <a:r>
                        <a:rPr kumimoji="0" lang="tr-TR" sz="1600" b="1" kern="1200" dirty="0" smtClean="0">
                          <a:solidFill>
                            <a:schemeClr val="dk1"/>
                          </a:solidFill>
                          <a:latin typeface="+mn-lt"/>
                          <a:ea typeface="+mn-ea"/>
                          <a:cs typeface="+mn-cs"/>
                        </a:rPr>
                        <a:t>İl ve ilçede yapılan satranç turnuvalarında dereceler elde ettik.</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200" b="0"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200" b="0"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200" b="0"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200" b="0"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200" b="0"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200" b="0"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tr-TR" sz="1200" b="0" dirty="0"/>
                    </a:p>
                  </a:txBody>
                  <a:tcPr/>
                </a:tc>
              </a:tr>
              <a:tr h="874557">
                <a:tc>
                  <a:txBody>
                    <a:bodyPr/>
                    <a:lstStyle/>
                    <a:p>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2" descr="16-11-2019"/>
          <p:cNvPicPr>
            <a:picLocks noChangeAspect="1" noChangeArrowheads="1"/>
          </p:cNvPicPr>
          <p:nvPr/>
        </p:nvPicPr>
        <p:blipFill>
          <a:blip r:embed="rId3" cstate="print"/>
          <a:srcRect/>
          <a:stretch>
            <a:fillRect/>
          </a:stretch>
        </p:blipFill>
        <p:spPr bwMode="auto">
          <a:xfrm>
            <a:off x="2214554" y="3176899"/>
            <a:ext cx="2249354" cy="3161255"/>
          </a:xfrm>
          <a:prstGeom prst="rect">
            <a:avLst/>
          </a:prstGeom>
          <a:noFill/>
        </p:spPr>
      </p:pic>
      <p:pic>
        <p:nvPicPr>
          <p:cNvPr id="11" name="Picture 8" descr="24-02-2020"/>
          <p:cNvPicPr>
            <a:picLocks noChangeAspect="1" noChangeArrowheads="1"/>
          </p:cNvPicPr>
          <p:nvPr/>
        </p:nvPicPr>
        <p:blipFill>
          <a:blip r:embed="rId4" cstate="print"/>
          <a:srcRect/>
          <a:stretch>
            <a:fillRect/>
          </a:stretch>
        </p:blipFill>
        <p:spPr bwMode="auto">
          <a:xfrm>
            <a:off x="2214554" y="6072199"/>
            <a:ext cx="4429156" cy="2436036"/>
          </a:xfrm>
          <a:prstGeom prst="rect">
            <a:avLst/>
          </a:prstGeom>
          <a:noFill/>
        </p:spPr>
      </p:pic>
      <p:pic>
        <p:nvPicPr>
          <p:cNvPr id="12" name="Picture 6" descr="24-02-2020"/>
          <p:cNvPicPr>
            <a:picLocks noChangeAspect="1" noChangeArrowheads="1"/>
          </p:cNvPicPr>
          <p:nvPr/>
        </p:nvPicPr>
        <p:blipFill>
          <a:blip r:embed="rId5" cstate="print"/>
          <a:srcRect/>
          <a:stretch>
            <a:fillRect/>
          </a:stretch>
        </p:blipFill>
        <p:spPr bwMode="auto">
          <a:xfrm>
            <a:off x="4463907" y="3176900"/>
            <a:ext cx="2179803" cy="2895300"/>
          </a:xfrm>
          <a:prstGeom prst="rect">
            <a:avLst/>
          </a:prstGeom>
          <a:noFill/>
        </p:spPr>
      </p:pic>
    </p:spTree>
    <p:extLst>
      <p:ext uri="{BB962C8B-B14F-4D97-AF65-F5344CB8AC3E}">
        <p14:creationId xmlns:p14="http://schemas.microsoft.com/office/powerpoint/2010/main" xmlns="" val="4168143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3145677664"/>
              </p:ext>
            </p:extLst>
          </p:nvPr>
        </p:nvGraphicFramePr>
        <p:xfrm>
          <a:off x="2343150" y="914401"/>
          <a:ext cx="4229122" cy="4553744"/>
        </p:xfrm>
        <a:graphic>
          <a:graphicData uri="http://schemas.openxmlformats.org/drawingml/2006/table">
            <a:tbl>
              <a:tblPr firstRow="1" bandRow="1">
                <a:tableStyleId>{5C22544A-7EE6-4342-B048-85BDC9FD1C3A}</a:tableStyleId>
              </a:tblPr>
              <a:tblGrid>
                <a:gridCol w="4229122"/>
              </a:tblGrid>
              <a:tr h="312405">
                <a:tc>
                  <a:txBody>
                    <a:bodyPr/>
                    <a:lstStyle/>
                    <a:p>
                      <a:endParaRPr lang="tr-TR" sz="1200" b="0" dirty="0"/>
                    </a:p>
                  </a:txBody>
                  <a:tcPr/>
                </a:tc>
              </a:tr>
              <a:tr h="363426">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Spor Alanındaki Başarılar:</a:t>
                      </a:r>
                      <a:endParaRPr lang="tr-TR" sz="2000" b="1" dirty="0" smtClean="0">
                        <a:latin typeface="Times New Roman" panose="02020603050405020304" pitchFamily="18" charset="0"/>
                        <a:cs typeface="Times New Roman" panose="02020603050405020304" pitchFamily="18" charset="0"/>
                      </a:endParaRPr>
                    </a:p>
                  </a:txBody>
                  <a:tcPr/>
                </a:tc>
              </a:tr>
              <a:tr h="29705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tr-TR" sz="1800" b="0" i="0" kern="1200" dirty="0" smtClean="0">
                          <a:solidFill>
                            <a:schemeClr val="dk1"/>
                          </a:solidFill>
                          <a:effectLst/>
                          <a:latin typeface="+mn-lt"/>
                          <a:ea typeface="+mn-ea"/>
                          <a:cs typeface="+mn-cs"/>
                        </a:rPr>
                        <a:t>Yıldız Erkekler Voleybol Aydın İl Birinciliği müsabakalarında şampiyon olduk.</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tr-TR" sz="1200" b="0" dirty="0" smtClean="0"/>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tr-TR" sz="1200" b="0" dirty="0"/>
                    </a:p>
                  </a:txBody>
                  <a:tcPr/>
                </a:tc>
              </a:tr>
              <a:tr h="874557">
                <a:tc>
                  <a:txBody>
                    <a:bodyPr/>
                    <a:lstStyle/>
                    <a:p>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1" descr="C:\Users\MURATCAN\Desktop\10191637_6.jpg"/>
          <p:cNvPicPr>
            <a:picLocks noChangeAspect="1" noChangeArrowheads="1"/>
          </p:cNvPicPr>
          <p:nvPr/>
        </p:nvPicPr>
        <p:blipFill>
          <a:blip r:embed="rId3" cstate="print"/>
          <a:srcRect/>
          <a:stretch>
            <a:fillRect/>
          </a:stretch>
        </p:blipFill>
        <p:spPr bwMode="auto">
          <a:xfrm>
            <a:off x="2232012" y="2627784"/>
            <a:ext cx="4340237" cy="2441383"/>
          </a:xfrm>
          <a:prstGeom prst="rect">
            <a:avLst/>
          </a:prstGeom>
          <a:noFill/>
        </p:spPr>
      </p:pic>
      <p:pic>
        <p:nvPicPr>
          <p:cNvPr id="10" name="Picture 2" descr="Yıldız Erkekler Voleybol takımımız İL Şampiyonu oldu"/>
          <p:cNvPicPr>
            <a:picLocks noChangeAspect="1" noChangeArrowheads="1"/>
          </p:cNvPicPr>
          <p:nvPr/>
        </p:nvPicPr>
        <p:blipFill>
          <a:blip r:embed="rId4" cstate="print"/>
          <a:srcRect/>
          <a:stretch>
            <a:fillRect/>
          </a:stretch>
        </p:blipFill>
        <p:spPr bwMode="auto">
          <a:xfrm>
            <a:off x="2232012" y="5652120"/>
            <a:ext cx="4347650" cy="244224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2392762802"/>
              </p:ext>
            </p:extLst>
          </p:nvPr>
        </p:nvGraphicFramePr>
        <p:xfrm>
          <a:off x="2343150" y="914401"/>
          <a:ext cx="4229122" cy="4553744"/>
        </p:xfrm>
        <a:graphic>
          <a:graphicData uri="http://schemas.openxmlformats.org/drawingml/2006/table">
            <a:tbl>
              <a:tblPr firstRow="1" bandRow="1">
                <a:tableStyleId>{5C22544A-7EE6-4342-B048-85BDC9FD1C3A}</a:tableStyleId>
              </a:tblPr>
              <a:tblGrid>
                <a:gridCol w="4229122"/>
              </a:tblGrid>
              <a:tr h="312405">
                <a:tc>
                  <a:txBody>
                    <a:bodyPr/>
                    <a:lstStyle/>
                    <a:p>
                      <a:endParaRPr lang="tr-TR" sz="1200" b="0" dirty="0"/>
                    </a:p>
                  </a:txBody>
                  <a:tcPr/>
                </a:tc>
              </a:tr>
              <a:tr h="363426">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Spor Alanındaki Başarılar:</a:t>
                      </a:r>
                      <a:endParaRPr lang="tr-TR" sz="2000" b="1" dirty="0" smtClean="0">
                        <a:latin typeface="Times New Roman" panose="02020603050405020304" pitchFamily="18" charset="0"/>
                        <a:cs typeface="Times New Roman" panose="02020603050405020304" pitchFamily="18" charset="0"/>
                      </a:endParaRPr>
                    </a:p>
                  </a:txBody>
                  <a:tcPr/>
                </a:tc>
              </a:tr>
              <a:tr h="2970542">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u="none" strike="noStrike" kern="1200" dirty="0" smtClean="0">
                          <a:solidFill>
                            <a:schemeClr val="dk1"/>
                          </a:solidFill>
                          <a:latin typeface="+mn-lt"/>
                          <a:ea typeface="+mn-ea"/>
                          <a:cs typeface="+mn-cs"/>
                        </a:rPr>
                        <a:t>Manisa’da düzenlenen  Yıldız Erkekler</a:t>
                      </a:r>
                      <a:r>
                        <a:rPr kumimoji="0" lang="tr-TR" sz="1800" b="0" i="0" u="none" strike="noStrike" kern="1200" baseline="0" dirty="0" smtClean="0">
                          <a:solidFill>
                            <a:schemeClr val="dk1"/>
                          </a:solidFill>
                          <a:latin typeface="+mn-lt"/>
                          <a:ea typeface="+mn-ea"/>
                          <a:cs typeface="+mn-cs"/>
                        </a:rPr>
                        <a:t> Voleybol </a:t>
                      </a:r>
                      <a:r>
                        <a:rPr kumimoji="0" lang="tr-TR" sz="1800" b="0" i="0" u="none" strike="noStrike" kern="1200" dirty="0" smtClean="0">
                          <a:solidFill>
                            <a:schemeClr val="dk1"/>
                          </a:solidFill>
                          <a:latin typeface="+mn-lt"/>
                          <a:ea typeface="+mn-ea"/>
                          <a:cs typeface="+mn-cs"/>
                        </a:rPr>
                        <a:t>Bölge Şampiyonasında tüm maçlarımızı kazanarak bölge şampiyonu olduk.</a:t>
                      </a:r>
                    </a:p>
                    <a:p>
                      <a:pPr marL="0" marR="0" indent="0" algn="just" defTabSz="914400" rtl="0" eaLnBrk="1" fontAlgn="auto" latinLnBrk="0" hangingPunct="1">
                        <a:lnSpc>
                          <a:spcPct val="100000"/>
                        </a:lnSpc>
                        <a:spcBef>
                          <a:spcPts val="0"/>
                        </a:spcBef>
                        <a:spcAft>
                          <a:spcPts val="0"/>
                        </a:spcAft>
                        <a:buClrTx/>
                        <a:buSzTx/>
                        <a:buFontTx/>
                        <a:buNone/>
                        <a:tabLst/>
                        <a:defRPr/>
                      </a:pPr>
                      <a:endParaRPr kumimoji="0" lang="tr-TR" sz="1800" b="0" i="0" kern="120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b="0" dirty="0"/>
                    </a:p>
                  </a:txBody>
                  <a:tcPr/>
                </a:tc>
              </a:tr>
              <a:tr h="874557">
                <a:tc>
                  <a:txBody>
                    <a:bodyPr/>
                    <a:lstStyle/>
                    <a:p>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2" descr="22-02-2020"/>
          <p:cNvPicPr>
            <a:picLocks noChangeAspect="1" noChangeArrowheads="1"/>
          </p:cNvPicPr>
          <p:nvPr/>
        </p:nvPicPr>
        <p:blipFill>
          <a:blip r:embed="rId3" cstate="print"/>
          <a:srcRect/>
          <a:stretch>
            <a:fillRect/>
          </a:stretch>
        </p:blipFill>
        <p:spPr bwMode="auto">
          <a:xfrm>
            <a:off x="2299414" y="3130168"/>
            <a:ext cx="4286280" cy="2143141"/>
          </a:xfrm>
          <a:prstGeom prst="rect">
            <a:avLst/>
          </a:prstGeom>
          <a:noFill/>
        </p:spPr>
      </p:pic>
      <p:pic>
        <p:nvPicPr>
          <p:cNvPr id="10" name="Picture 4" descr="Bölge şampiyonu olan takımız İlçe Milli Eğitim Müdürümüzü ziyaret ett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15877" y="5706598"/>
            <a:ext cx="4356373" cy="24471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79163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818072035"/>
              </p:ext>
            </p:extLst>
          </p:nvPr>
        </p:nvGraphicFramePr>
        <p:xfrm>
          <a:off x="2343150" y="914401"/>
          <a:ext cx="4229122" cy="4553744"/>
        </p:xfrm>
        <a:graphic>
          <a:graphicData uri="http://schemas.openxmlformats.org/drawingml/2006/table">
            <a:tbl>
              <a:tblPr firstRow="1" bandRow="1">
                <a:tableStyleId>{5C22544A-7EE6-4342-B048-85BDC9FD1C3A}</a:tableStyleId>
              </a:tblPr>
              <a:tblGrid>
                <a:gridCol w="4229122"/>
              </a:tblGrid>
              <a:tr h="312405">
                <a:tc>
                  <a:txBody>
                    <a:bodyPr/>
                    <a:lstStyle/>
                    <a:p>
                      <a:endParaRPr lang="tr-TR" sz="1200" b="0" dirty="0"/>
                    </a:p>
                  </a:txBody>
                  <a:tcPr/>
                </a:tc>
              </a:tr>
              <a:tr h="363426">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Spor Alanındaki Başarılar:</a:t>
                      </a:r>
                      <a:endParaRPr lang="tr-TR" sz="2000" b="1" dirty="0" smtClean="0">
                        <a:latin typeface="Times New Roman" panose="02020603050405020304" pitchFamily="18" charset="0"/>
                        <a:cs typeface="Times New Roman" panose="02020603050405020304" pitchFamily="18" charset="0"/>
                      </a:endParaRPr>
                    </a:p>
                  </a:txBody>
                  <a:tcPr/>
                </a:tc>
              </a:tr>
              <a:tr h="2970542">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u="none" strike="noStrike" kern="1200" dirty="0" smtClean="0">
                          <a:solidFill>
                            <a:schemeClr val="dk1"/>
                          </a:solidFill>
                          <a:latin typeface="+mn-lt"/>
                          <a:ea typeface="+mn-ea"/>
                          <a:cs typeface="+mn-cs"/>
                        </a:rPr>
                        <a:t>Bölge şampiyonasını kazanan voleybol takımımız Türkiye Şampiyonluğu için mücadele etme hakkı kazansa</a:t>
                      </a:r>
                      <a:r>
                        <a:rPr kumimoji="0" lang="tr-TR" sz="1800" b="0" i="0" u="none" strike="noStrike" kern="1200" baseline="0" dirty="0" smtClean="0">
                          <a:solidFill>
                            <a:schemeClr val="dk1"/>
                          </a:solidFill>
                          <a:latin typeface="+mn-lt"/>
                          <a:ea typeface="+mn-ea"/>
                          <a:cs typeface="+mn-cs"/>
                        </a:rPr>
                        <a:t> da </a:t>
                      </a:r>
                      <a:r>
                        <a:rPr kumimoji="0" lang="tr-TR" sz="1800" b="0" i="0" u="none" strike="noStrike" kern="1200" baseline="0" dirty="0" err="1" smtClean="0">
                          <a:solidFill>
                            <a:schemeClr val="dk1"/>
                          </a:solidFill>
                          <a:latin typeface="+mn-lt"/>
                          <a:ea typeface="+mn-ea"/>
                          <a:cs typeface="+mn-cs"/>
                        </a:rPr>
                        <a:t>pandemiden</a:t>
                      </a:r>
                      <a:r>
                        <a:rPr kumimoji="0" lang="tr-TR" sz="1800" b="0" i="0" u="none" strike="noStrike" kern="1200" baseline="0" dirty="0" smtClean="0">
                          <a:solidFill>
                            <a:schemeClr val="dk1"/>
                          </a:solidFill>
                          <a:latin typeface="+mn-lt"/>
                          <a:ea typeface="+mn-ea"/>
                          <a:cs typeface="+mn-cs"/>
                        </a:rPr>
                        <a:t> dolayı müsabakalar iptal edilmiştir.</a:t>
                      </a:r>
                      <a:endParaRPr kumimoji="0" lang="tr-TR" sz="1800" b="0"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kumimoji="0" lang="tr-TR" sz="1800" b="0" i="0" kern="120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b="0" dirty="0"/>
                    </a:p>
                  </a:txBody>
                  <a:tcPr/>
                </a:tc>
              </a:tr>
              <a:tr h="874557">
                <a:tc>
                  <a:txBody>
                    <a:bodyPr/>
                    <a:lstStyle/>
                    <a:p>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10" name="Picture 2" descr="22-02-2020"/>
          <p:cNvPicPr>
            <a:picLocks noChangeAspect="1" noChangeArrowheads="1"/>
          </p:cNvPicPr>
          <p:nvPr/>
        </p:nvPicPr>
        <p:blipFill>
          <a:blip r:embed="rId3" cstate="print"/>
          <a:srcRect/>
          <a:stretch>
            <a:fillRect/>
          </a:stretch>
        </p:blipFill>
        <p:spPr bwMode="auto">
          <a:xfrm>
            <a:off x="2472852" y="3143240"/>
            <a:ext cx="3816424" cy="2862318"/>
          </a:xfrm>
          <a:prstGeom prst="rect">
            <a:avLst/>
          </a:prstGeom>
          <a:noFill/>
        </p:spPr>
      </p:pic>
      <p:pic>
        <p:nvPicPr>
          <p:cNvPr id="11" name="Picture 2" descr="Şampiyon Öğrencilerimizden Sayın Kaymakamımız Tahsin Kurtbeyoğlu"/>
          <p:cNvPicPr>
            <a:picLocks noChangeAspect="1" noChangeArrowheads="1"/>
          </p:cNvPicPr>
          <p:nvPr/>
        </p:nvPicPr>
        <p:blipFill>
          <a:blip r:embed="rId4" cstate="print"/>
          <a:srcRect/>
          <a:stretch>
            <a:fillRect/>
          </a:stretch>
        </p:blipFill>
        <p:spPr bwMode="auto">
          <a:xfrm>
            <a:off x="2380800" y="6121780"/>
            <a:ext cx="4000528" cy="2174448"/>
          </a:xfrm>
          <a:prstGeom prst="rect">
            <a:avLst/>
          </a:prstGeom>
          <a:noFill/>
        </p:spPr>
      </p:pic>
    </p:spTree>
    <p:extLst>
      <p:ext uri="{BB962C8B-B14F-4D97-AF65-F5344CB8AC3E}">
        <p14:creationId xmlns:p14="http://schemas.microsoft.com/office/powerpoint/2010/main" xmlns="" val="2054968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2167211882"/>
              </p:ext>
            </p:extLst>
          </p:nvPr>
        </p:nvGraphicFramePr>
        <p:xfrm>
          <a:off x="2343150" y="914401"/>
          <a:ext cx="4229122" cy="7475205"/>
        </p:xfrm>
        <a:graphic>
          <a:graphicData uri="http://schemas.openxmlformats.org/drawingml/2006/table">
            <a:tbl>
              <a:tblPr firstRow="1" bandRow="1">
                <a:tableStyleId>{5C22544A-7EE6-4342-B048-85BDC9FD1C3A}</a:tableStyleId>
              </a:tblPr>
              <a:tblGrid>
                <a:gridCol w="4229122"/>
              </a:tblGrid>
              <a:tr h="312405">
                <a:tc>
                  <a:txBody>
                    <a:bodyPr/>
                    <a:lstStyle/>
                    <a:p>
                      <a:endParaRPr lang="tr-TR" sz="1200" b="0" dirty="0"/>
                    </a:p>
                  </a:txBody>
                  <a:tcPr/>
                </a:tc>
              </a:tr>
              <a:tr h="312405">
                <a:tc>
                  <a:txBody>
                    <a:bodyPr/>
                    <a:lstStyle/>
                    <a:p>
                      <a:pPr>
                        <a:buFont typeface="Arial" pitchFamily="34" charset="0"/>
                        <a:buChar cha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Sanat Alanındaki Başarılar</a:t>
                      </a:r>
                      <a:endParaRPr lang="tr-TR" sz="2000" b="0" dirty="0">
                        <a:latin typeface="Times New Roman" panose="02020603050405020304" pitchFamily="18" charset="0"/>
                        <a:cs typeface="Times New Roman" panose="02020603050405020304" pitchFamily="18" charset="0"/>
                      </a:endParaRPr>
                    </a:p>
                  </a:txBody>
                  <a:tcPr/>
                </a:tc>
              </a:tr>
              <a:tr h="261047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tr-TR" sz="1800" kern="1200" dirty="0" smtClean="0">
                          <a:solidFill>
                            <a:schemeClr val="dk1"/>
                          </a:solidFill>
                          <a:latin typeface="+mn-lt"/>
                          <a:ea typeface="+mn-ea"/>
                          <a:cs typeface="+mn-cs"/>
                        </a:rPr>
                        <a:t>Öğrencilerimiz,</a:t>
                      </a:r>
                      <a:r>
                        <a:rPr kumimoji="0" lang="tr-TR" sz="1800" kern="1200" baseline="0" dirty="0" smtClean="0">
                          <a:solidFill>
                            <a:schemeClr val="dk1"/>
                          </a:solidFill>
                          <a:latin typeface="+mn-lt"/>
                          <a:ea typeface="+mn-ea"/>
                          <a:cs typeface="+mn-cs"/>
                        </a:rPr>
                        <a:t> resim, şiir  ve kompozisyon yazma ve okuma gibi farklı alanlarında düzenlenen yarışmalara katılmaktadır. 2019-2020 Eğitim Öğretim Yılında Resim,şiir ve kompozisyon yarışmalarında dereceler elde etmiştir.</a:t>
                      </a:r>
                    </a:p>
                    <a:p>
                      <a:pPr marL="0" marR="0" indent="0" algn="just" defTabSz="914400" rtl="0" eaLnBrk="1" fontAlgn="auto" latinLnBrk="0" hangingPunct="1">
                        <a:lnSpc>
                          <a:spcPct val="100000"/>
                        </a:lnSpc>
                        <a:spcBef>
                          <a:spcPts val="0"/>
                        </a:spcBef>
                        <a:spcAft>
                          <a:spcPts val="0"/>
                        </a:spcAft>
                        <a:buClrTx/>
                        <a:buSzTx/>
                        <a:buFontTx/>
                        <a:buNone/>
                        <a:tabLst/>
                        <a:defRPr/>
                      </a:pPr>
                      <a:endParaRPr kumimoji="0" lang="tr-TR" sz="1800" kern="1200" baseline="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kumimoji="0" lang="tr-TR" sz="1800" kern="1200" baseline="0" dirty="0" smtClean="0">
                          <a:solidFill>
                            <a:schemeClr val="dk1"/>
                          </a:solidFill>
                          <a:latin typeface="+mn-lt"/>
                          <a:ea typeface="+mn-ea"/>
                          <a:cs typeface="+mn-cs"/>
                        </a:rPr>
                        <a:t>Başarılarımız:</a:t>
                      </a: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kern="1200" baseline="0" dirty="0" smtClean="0">
                          <a:solidFill>
                            <a:schemeClr val="dk1"/>
                          </a:solidFill>
                          <a:latin typeface="+mn-lt"/>
                          <a:ea typeface="+mn-ea"/>
                          <a:cs typeface="+mn-cs"/>
                        </a:rPr>
                        <a:t> </a:t>
                      </a:r>
                      <a:r>
                        <a:rPr kumimoji="0" lang="tr-TR" sz="1800" b="0" i="0" u="none" strike="noStrike" kern="1200" dirty="0" smtClean="0">
                          <a:solidFill>
                            <a:schemeClr val="dk1"/>
                          </a:solidFill>
                          <a:latin typeface="+mn-lt"/>
                          <a:ea typeface="+mn-ea"/>
                          <a:cs typeface="+mn-cs"/>
                        </a:rPr>
                        <a:t>10 Kasım Atatürk'ü Anma Günü Şiir Yarışması Üçüncülüğü</a:t>
                      </a: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u="none" strike="noStrike" kern="1200" dirty="0" smtClean="0">
                          <a:solidFill>
                            <a:schemeClr val="dk1"/>
                          </a:solidFill>
                          <a:latin typeface="+mn-lt"/>
                          <a:ea typeface="+mn-ea"/>
                          <a:cs typeface="+mn-cs"/>
                        </a:rPr>
                        <a:t>24 Kasım Öğretmenler Günü Kompozisyon Yarışması Üçüncülüğü</a:t>
                      </a: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kern="1200" dirty="0" smtClean="0">
                          <a:solidFill>
                            <a:schemeClr val="dk1"/>
                          </a:solidFill>
                          <a:effectLst/>
                          <a:latin typeface="+mn-lt"/>
                          <a:ea typeface="+mn-ea"/>
                          <a:cs typeface="+mn-cs"/>
                        </a:rPr>
                        <a:t>İstiklal Marşını Güzel Okuma Yarışması Üçüncülüğü</a:t>
                      </a: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1800" b="0" i="0" kern="1200" dirty="0" smtClean="0">
                        <a:solidFill>
                          <a:schemeClr val="dk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kern="1200" baseline="0" dirty="0" smtClean="0">
                          <a:solidFill>
                            <a:schemeClr val="dk1"/>
                          </a:solidFill>
                          <a:effectLst/>
                          <a:latin typeface="+mn-lt"/>
                          <a:ea typeface="+mn-ea"/>
                          <a:cs typeface="+mn-cs"/>
                        </a:rPr>
                        <a:t>29 Ekim Cumhuriyet Bayramı Resim Yarışması İl Birinciliği</a:t>
                      </a:r>
                      <a:endParaRPr kumimoji="0" lang="tr-TR" sz="1800" b="0" i="0" u="none" strike="noStrike" kern="1200" dirty="0" smtClean="0">
                        <a:solidFill>
                          <a:schemeClr val="dk1"/>
                        </a:solidFill>
                        <a:latin typeface="+mn-lt"/>
                        <a:ea typeface="+mn-ea"/>
                        <a:cs typeface="+mn-cs"/>
                      </a:endParaRPr>
                    </a:p>
                  </a:txBody>
                  <a:tcPr/>
                </a:tc>
              </a:tr>
              <a:tr h="874557">
                <a:tc>
                  <a:txBody>
                    <a:bodyPr/>
                    <a:lstStyle/>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extLst>
      <p:ext uri="{BB962C8B-B14F-4D97-AF65-F5344CB8AC3E}">
        <p14:creationId xmlns:p14="http://schemas.microsoft.com/office/powerpoint/2010/main" xmlns="" val="29693233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3531653576"/>
              </p:ext>
            </p:extLst>
          </p:nvPr>
        </p:nvGraphicFramePr>
        <p:xfrm>
          <a:off x="2343150" y="914401"/>
          <a:ext cx="4229122" cy="6793842"/>
        </p:xfrm>
        <a:graphic>
          <a:graphicData uri="http://schemas.openxmlformats.org/drawingml/2006/table">
            <a:tbl>
              <a:tblPr firstRow="1" bandRow="1">
                <a:tableStyleId>{5C22544A-7EE6-4342-B048-85BDC9FD1C3A}</a:tableStyleId>
              </a:tblPr>
              <a:tblGrid>
                <a:gridCol w="4229122"/>
              </a:tblGrid>
              <a:tr h="312405">
                <a:tc>
                  <a:txBody>
                    <a:bodyPr/>
                    <a:lstStyle/>
                    <a:p>
                      <a:endParaRPr lang="tr-TR" sz="1200" b="0" dirty="0"/>
                    </a:p>
                  </a:txBody>
                  <a:tcPr/>
                </a:tc>
              </a:tr>
              <a:tr h="312405">
                <a:tc>
                  <a:txBody>
                    <a:bodyPr/>
                    <a:lstStyle/>
                    <a:p>
                      <a:pPr>
                        <a:buFont typeface="Arial" pitchFamily="34" charset="0"/>
                        <a:buChar cha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Sanat Alanındaki Başarılar</a:t>
                      </a:r>
                      <a:endParaRPr lang="tr-TR" sz="2000" b="0" dirty="0">
                        <a:latin typeface="Times New Roman" panose="02020603050405020304" pitchFamily="18" charset="0"/>
                        <a:cs typeface="Times New Roman" panose="02020603050405020304" pitchFamily="18" charset="0"/>
                      </a:endParaRPr>
                    </a:p>
                  </a:txBody>
                  <a:tcPr/>
                </a:tc>
              </a:tr>
              <a:tr h="261047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dirty="0" smtClean="0">
                          <a:solidFill>
                            <a:schemeClr val="dk1"/>
                          </a:solidFill>
                          <a:latin typeface="+mn-lt"/>
                          <a:ea typeface="+mn-ea"/>
                          <a:cs typeface="+mn-cs"/>
                        </a:rPr>
                        <a:t>10 Kasım Atatürk'ü Anma Günü Şiir Yarışması Üçüncülüğü</a:t>
                      </a:r>
                    </a:p>
                  </a:txBody>
                  <a:tcPr/>
                </a:tc>
              </a:tr>
              <a:tr h="874557">
                <a:tc>
                  <a:txBody>
                    <a:bodyPr/>
                    <a:lstStyle/>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8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0" lang="tr-TR" sz="1800" b="0" i="0" kern="1200" baseline="0" dirty="0" smtClean="0">
                          <a:solidFill>
                            <a:schemeClr val="dk1"/>
                          </a:solidFill>
                          <a:effectLst/>
                          <a:latin typeface="+mn-lt"/>
                          <a:ea typeface="+mn-ea"/>
                          <a:cs typeface="+mn-cs"/>
                        </a:rPr>
                        <a:t> 29 Ekim Cumhuriyet Bayramı Resim Yarışması İl Birinciliği</a:t>
                      </a:r>
                      <a:endParaRPr kumimoji="0" lang="tr-TR" sz="1800" kern="1200" baseline="0" dirty="0" smtClean="0">
                        <a:solidFill>
                          <a:schemeClr val="dk1"/>
                        </a:solidFill>
                        <a:latin typeface="+mn-lt"/>
                        <a:ea typeface="+mn-ea"/>
                        <a:cs typeface="+mn-cs"/>
                      </a:endParaRPr>
                    </a:p>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2" descr="02-11-2019"/>
          <p:cNvPicPr>
            <a:picLocks noChangeAspect="1" noChangeArrowheads="1"/>
          </p:cNvPicPr>
          <p:nvPr/>
        </p:nvPicPr>
        <p:blipFill>
          <a:blip r:embed="rId3" cstate="print"/>
          <a:srcRect/>
          <a:stretch>
            <a:fillRect/>
          </a:stretch>
        </p:blipFill>
        <p:spPr bwMode="auto">
          <a:xfrm>
            <a:off x="2854052" y="2339752"/>
            <a:ext cx="2952328" cy="2952328"/>
          </a:xfrm>
          <a:prstGeom prst="rect">
            <a:avLst/>
          </a:prstGeom>
          <a:noFill/>
        </p:spPr>
      </p:pic>
      <p:pic>
        <p:nvPicPr>
          <p:cNvPr id="10" name="Picture 2" descr="04-11-2020"/>
          <p:cNvPicPr>
            <a:picLocks noChangeAspect="1" noChangeArrowheads="1"/>
          </p:cNvPicPr>
          <p:nvPr/>
        </p:nvPicPr>
        <p:blipFill>
          <a:blip r:embed="rId4" cstate="print"/>
          <a:srcRect/>
          <a:stretch>
            <a:fillRect/>
          </a:stretch>
        </p:blipFill>
        <p:spPr bwMode="auto">
          <a:xfrm>
            <a:off x="3143590" y="6084168"/>
            <a:ext cx="2373252" cy="2373252"/>
          </a:xfrm>
          <a:prstGeom prst="rect">
            <a:avLst/>
          </a:prstGeom>
          <a:noFill/>
        </p:spPr>
      </p:pic>
    </p:spTree>
    <p:extLst>
      <p:ext uri="{BB962C8B-B14F-4D97-AF65-F5344CB8AC3E}">
        <p14:creationId xmlns:p14="http://schemas.microsoft.com/office/powerpoint/2010/main" xmlns="" val="3518744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4270224856"/>
              </p:ext>
            </p:extLst>
          </p:nvPr>
        </p:nvGraphicFramePr>
        <p:xfrm>
          <a:off x="2343150" y="914401"/>
          <a:ext cx="4229122" cy="7566645"/>
        </p:xfrm>
        <a:graphic>
          <a:graphicData uri="http://schemas.openxmlformats.org/drawingml/2006/table">
            <a:tbl>
              <a:tblPr firstRow="1" bandRow="1">
                <a:tableStyleId>{5C22544A-7EE6-4342-B048-85BDC9FD1C3A}</a:tableStyleId>
              </a:tblPr>
              <a:tblGrid>
                <a:gridCol w="4229122"/>
              </a:tblGrid>
              <a:tr h="312405">
                <a:tc>
                  <a:txBody>
                    <a:bodyPr/>
                    <a:lstStyle/>
                    <a:p>
                      <a:endParaRPr lang="tr-TR" sz="1200" b="0" dirty="0"/>
                    </a:p>
                  </a:txBody>
                  <a:tcPr/>
                </a:tc>
              </a:tr>
              <a:tr h="312405">
                <a:tc>
                  <a:txBody>
                    <a:bodyPr/>
                    <a:lstStyle/>
                    <a:p>
                      <a:pPr>
                        <a:buFont typeface="Arial" pitchFamily="34" charset="0"/>
                        <a:buChar char="•"/>
                      </a:pPr>
                      <a:r>
                        <a:rPr kumimoji="0" lang="tr-TR" sz="2000" b="1" u="sng" kern="1200" dirty="0" smtClean="0">
                          <a:solidFill>
                            <a:schemeClr val="dk1"/>
                          </a:solidFill>
                          <a:latin typeface="Times New Roman" panose="02020603050405020304" pitchFamily="18" charset="0"/>
                          <a:ea typeface="+mn-ea"/>
                          <a:cs typeface="Times New Roman" panose="02020603050405020304" pitchFamily="18" charset="0"/>
                        </a:rPr>
                        <a:t>Sanat Alanındaki Başarılar</a:t>
                      </a:r>
                      <a:endParaRPr lang="tr-TR" sz="2000" b="0" dirty="0">
                        <a:latin typeface="Times New Roman" panose="02020603050405020304" pitchFamily="18" charset="0"/>
                        <a:cs typeface="Times New Roman" panose="02020603050405020304" pitchFamily="18" charset="0"/>
                      </a:endParaRPr>
                    </a:p>
                  </a:txBody>
                  <a:tcPr/>
                </a:tc>
              </a:tr>
              <a:tr h="261047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dirty="0" smtClean="0">
                          <a:solidFill>
                            <a:schemeClr val="dk1"/>
                          </a:solidFill>
                          <a:latin typeface="+mn-lt"/>
                          <a:ea typeface="+mn-ea"/>
                          <a:cs typeface="+mn-cs"/>
                        </a:rPr>
                        <a:t>24 Kasım Öğretmenler Günü Kompozisyon Yarışması Üçüncülüğü</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u="none" strike="noStrike"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u="none" strike="noStrike" kern="1200" baseline="0" dirty="0" smtClean="0">
                          <a:solidFill>
                            <a:schemeClr val="dk1"/>
                          </a:solidFill>
                          <a:latin typeface="+mn-lt"/>
                          <a:ea typeface="+mn-ea"/>
                          <a:cs typeface="+mn-cs"/>
                        </a:rPr>
                        <a:t> </a:t>
                      </a:r>
                      <a:r>
                        <a:rPr kumimoji="0" lang="tr-TR" sz="1800" b="0" i="0" kern="1200" dirty="0" smtClean="0">
                          <a:solidFill>
                            <a:schemeClr val="dk1"/>
                          </a:solidFill>
                          <a:effectLst/>
                          <a:latin typeface="+mn-lt"/>
                          <a:ea typeface="+mn-ea"/>
                          <a:cs typeface="+mn-cs"/>
                        </a:rPr>
                        <a:t>İstiklal Marşını Güzel Okuma Yarışması Üçüncülüğü</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1800" b="0" i="0" kern="120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1200" kern="1200" dirty="0" smtClean="0">
                        <a:solidFill>
                          <a:schemeClr val="dk1"/>
                        </a:solidFill>
                        <a:latin typeface="+mn-lt"/>
                        <a:ea typeface="+mn-ea"/>
                        <a:cs typeface="+mn-cs"/>
                      </a:endParaRPr>
                    </a:p>
                    <a:p>
                      <a:endParaRPr lang="tr-TR" sz="1200" b="0" dirty="0"/>
                    </a:p>
                  </a:txBody>
                  <a:tcPr/>
                </a:tc>
              </a:tr>
              <a:tr h="874557">
                <a:tc>
                  <a:txBody>
                    <a:bodyPr/>
                    <a:lstStyle/>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9" name="Picture 2" descr="C:\Users\MURATCAN\Desktop\24211932_IMG_4172.jpg"/>
          <p:cNvPicPr>
            <a:picLocks noChangeAspect="1" noChangeArrowheads="1"/>
          </p:cNvPicPr>
          <p:nvPr/>
        </p:nvPicPr>
        <p:blipFill>
          <a:blip r:embed="rId3" cstate="print"/>
          <a:srcRect/>
          <a:stretch>
            <a:fillRect/>
          </a:stretch>
        </p:blipFill>
        <p:spPr bwMode="auto">
          <a:xfrm>
            <a:off x="3068960" y="2483768"/>
            <a:ext cx="2448272" cy="2655753"/>
          </a:xfrm>
          <a:prstGeom prst="rect">
            <a:avLst/>
          </a:prstGeom>
          <a:noFill/>
        </p:spPr>
      </p:pic>
      <p:pic>
        <p:nvPicPr>
          <p:cNvPr id="10" name="Picture 2" descr="26-02-202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25434" y="6300192"/>
            <a:ext cx="2935324" cy="22014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0305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1026" name="Picture 2"/>
          <p:cNvPicPr>
            <a:picLocks noGrp="1" noChangeAspect="1" noChangeArrowheads="1"/>
          </p:cNvPicPr>
          <p:nvPr>
            <p:ph sz="quarter" idx="1"/>
          </p:nvPr>
        </p:nvPicPr>
        <p:blipFill>
          <a:blip r:embed="rId3" cstate="print"/>
          <a:srcRect/>
          <a:stretch>
            <a:fillRect/>
          </a:stretch>
        </p:blipFill>
        <p:spPr bwMode="auto">
          <a:xfrm>
            <a:off x="2214554" y="4500562"/>
            <a:ext cx="4375205" cy="3336800"/>
          </a:xfrm>
          <a:prstGeom prst="rect">
            <a:avLst/>
          </a:prstGeom>
          <a:noFill/>
          <a:ln w="9525">
            <a:noFill/>
            <a:miter lim="800000"/>
            <a:headEnd/>
            <a:tailEnd/>
          </a:ln>
          <a:effectLst/>
        </p:spPr>
      </p:pic>
      <p:sp>
        <p:nvSpPr>
          <p:cNvPr id="9" name="8 Dikdörtgen"/>
          <p:cNvSpPr/>
          <p:nvPr/>
        </p:nvSpPr>
        <p:spPr>
          <a:xfrm>
            <a:off x="2285992" y="1000100"/>
            <a:ext cx="4357718" cy="3508653"/>
          </a:xfrm>
          <a:prstGeom prst="rect">
            <a:avLst/>
          </a:prstGeom>
        </p:spPr>
        <p:txBody>
          <a:bodyPr wrap="square">
            <a:spAutoFit/>
          </a:bodyPr>
          <a:lstStyle/>
          <a:p>
            <a:pPr algn="just"/>
            <a:r>
              <a:rPr lang="tr-TR" dirty="0" smtClean="0"/>
              <a:t>Bakanlığımız tarafından okul web sitelerinin içerik zenginliği ve ziyaret edilme oranlarına göre oluşturulan etkin kullanım sıralamasında kurumumuz web sayfası tüm kategori değerlendirmelerinde 31 Aralık 2020 tarihi itibariyle 51.512 kurum arasında:</a:t>
            </a:r>
          </a:p>
          <a:p>
            <a:pPr algn="just"/>
            <a:endParaRPr lang="tr-TR" b="1" dirty="0" smtClean="0"/>
          </a:p>
          <a:p>
            <a:pPr algn="just"/>
            <a:r>
              <a:rPr lang="tr-TR" sz="2000" b="1" dirty="0" smtClean="0">
                <a:latin typeface="Times New Roman" panose="02020603050405020304" pitchFamily="18" charset="0"/>
                <a:cs typeface="Times New Roman" panose="02020603050405020304" pitchFamily="18" charset="0"/>
              </a:rPr>
              <a:t>Söke genelinde 1. ,</a:t>
            </a:r>
          </a:p>
          <a:p>
            <a:pPr algn="just"/>
            <a:r>
              <a:rPr lang="tr-TR" sz="2000" b="1" dirty="0" smtClean="0">
                <a:latin typeface="Times New Roman" panose="02020603050405020304" pitchFamily="18" charset="0"/>
                <a:cs typeface="Times New Roman" panose="02020603050405020304" pitchFamily="18" charset="0"/>
              </a:rPr>
              <a:t>İl genelinde 1. ;</a:t>
            </a:r>
          </a:p>
          <a:p>
            <a:pPr algn="just"/>
            <a:r>
              <a:rPr lang="tr-TR" sz="2000" b="1" dirty="0" smtClean="0">
                <a:latin typeface="Times New Roman" panose="02020603050405020304" pitchFamily="18" charset="0"/>
                <a:cs typeface="Times New Roman" panose="02020603050405020304" pitchFamily="18" charset="0"/>
              </a:rPr>
              <a:t>Türkiye genelinde ise 8. olmuştur.</a:t>
            </a:r>
          </a:p>
          <a:p>
            <a:endParaRPr lang="tr-T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1332804162"/>
              </p:ext>
            </p:extLst>
          </p:nvPr>
        </p:nvGraphicFramePr>
        <p:xfrm>
          <a:off x="2343150" y="914400"/>
          <a:ext cx="4229122" cy="7549764"/>
        </p:xfrm>
        <a:graphic>
          <a:graphicData uri="http://schemas.openxmlformats.org/drawingml/2006/table">
            <a:tbl>
              <a:tblPr firstRow="1" bandRow="1">
                <a:tableStyleId>{5C22544A-7EE6-4342-B048-85BDC9FD1C3A}</a:tableStyleId>
              </a:tblPr>
              <a:tblGrid>
                <a:gridCol w="4229122"/>
              </a:tblGrid>
              <a:tr h="410941">
                <a:tc>
                  <a:txBody>
                    <a:bodyPr/>
                    <a:lstStyle/>
                    <a:p>
                      <a:endParaRPr lang="tr-TR" sz="1200" b="0" dirty="0"/>
                    </a:p>
                  </a:txBody>
                  <a:tcPr/>
                </a:tc>
              </a:tr>
              <a:tr h="463703">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000" b="1" u="sng" kern="1200" dirty="0" smtClean="0">
                          <a:solidFill>
                            <a:schemeClr val="dk1"/>
                          </a:solidFill>
                          <a:latin typeface="+mn-lt"/>
                          <a:ea typeface="+mn-ea"/>
                          <a:cs typeface="+mn-cs"/>
                        </a:rPr>
                        <a:t>Akademik Başarılar</a:t>
                      </a:r>
                      <a:endParaRPr kumimoji="0" lang="tr-TR" sz="2000" kern="1200" dirty="0" smtClean="0">
                        <a:solidFill>
                          <a:schemeClr val="dk1"/>
                        </a:solidFill>
                        <a:latin typeface="+mn-lt"/>
                        <a:ea typeface="+mn-ea"/>
                        <a:cs typeface="+mn-cs"/>
                      </a:endParaRPr>
                    </a:p>
                  </a:txBody>
                  <a:tcPr/>
                </a:tc>
              </a:tr>
              <a:tr h="37910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1800" b="0" kern="1200" dirty="0" smtClean="0">
                        <a:solidFill>
                          <a:schemeClr val="dk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dirty="0" smtClean="0">
                          <a:latin typeface="Times New Roman" panose="02020603050405020304" pitchFamily="18" charset="0"/>
                          <a:cs typeface="Times New Roman" panose="02020603050405020304" pitchFamily="18" charset="0"/>
                        </a:rPr>
                        <a:t>2019-2020 Eğitim Öğretim Yılında 65 öğrencimiz okulumuzdan mezun olmuştur.</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b="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dirty="0" smtClean="0">
                          <a:latin typeface="Times New Roman" panose="02020603050405020304" pitchFamily="18" charset="0"/>
                          <a:cs typeface="Times New Roman" panose="02020603050405020304" pitchFamily="18" charset="0"/>
                        </a:rPr>
                        <a:t>5 öğrencimiz Cumhuriyet Lisesi’ne </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b="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dirty="0" smtClean="0">
                          <a:latin typeface="Times New Roman" panose="02020603050405020304" pitchFamily="18" charset="0"/>
                          <a:cs typeface="Times New Roman" panose="02020603050405020304" pitchFamily="18" charset="0"/>
                        </a:rPr>
                        <a:t>12</a:t>
                      </a:r>
                      <a:r>
                        <a:rPr lang="tr-TR" sz="2000" b="0" baseline="0" dirty="0" smtClean="0">
                          <a:latin typeface="Times New Roman" panose="02020603050405020304" pitchFamily="18" charset="0"/>
                          <a:cs typeface="Times New Roman" panose="02020603050405020304" pitchFamily="18" charset="0"/>
                        </a:rPr>
                        <a:t> </a:t>
                      </a:r>
                      <a:r>
                        <a:rPr lang="tr-TR" sz="2000" b="0" dirty="0" smtClean="0">
                          <a:latin typeface="Times New Roman" panose="02020603050405020304" pitchFamily="18" charset="0"/>
                          <a:cs typeface="Times New Roman" panose="02020603050405020304" pitchFamily="18" charset="0"/>
                        </a:rPr>
                        <a:t>öğrencimiz Söke</a:t>
                      </a:r>
                      <a:r>
                        <a:rPr lang="tr-TR" sz="2000" b="0" baseline="0" dirty="0" smtClean="0">
                          <a:latin typeface="Times New Roman" panose="02020603050405020304" pitchFamily="18" charset="0"/>
                          <a:cs typeface="Times New Roman" panose="02020603050405020304" pitchFamily="18" charset="0"/>
                        </a:rPr>
                        <a:t> Anadolu Lisesi’ne</a:t>
                      </a: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baseline="0" dirty="0" smtClean="0">
                          <a:latin typeface="Times New Roman" panose="02020603050405020304" pitchFamily="18" charset="0"/>
                          <a:cs typeface="Times New Roman" panose="02020603050405020304" pitchFamily="18" charset="0"/>
                        </a:rPr>
                        <a:t>8 öğrencimiz Sağlık Lisesi’ne</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baseline="0" dirty="0" smtClean="0">
                          <a:latin typeface="Times New Roman" panose="02020603050405020304" pitchFamily="18" charset="0"/>
                          <a:cs typeface="Times New Roman" panose="02020603050405020304" pitchFamily="18" charset="0"/>
                        </a:rPr>
                        <a:t>2 Öğrencimiz Spor Lisesi’ne </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baseline="0" dirty="0" smtClean="0">
                          <a:latin typeface="Times New Roman" panose="02020603050405020304" pitchFamily="18" charset="0"/>
                          <a:cs typeface="Times New Roman" panose="02020603050405020304" pitchFamily="18" charset="0"/>
                        </a:rPr>
                        <a:t>2 öğrencimiz de Güzel Sanatlar </a:t>
                      </a: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baseline="0" dirty="0" smtClean="0">
                          <a:latin typeface="Times New Roman" panose="02020603050405020304" pitchFamily="18" charset="0"/>
                          <a:cs typeface="Times New Roman" panose="02020603050405020304" pitchFamily="18" charset="0"/>
                        </a:rPr>
                        <a:t>Lisesi’ne yerleşmiştir. </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2000" b="0" baseline="0" dirty="0" smtClean="0">
                          <a:latin typeface="Times New Roman" panose="02020603050405020304" pitchFamily="18" charset="0"/>
                          <a:cs typeface="Times New Roman" panose="02020603050405020304" pitchFamily="18" charset="0"/>
                        </a:rPr>
                        <a:t>Geriye kalan 36 öğrencimiz ise Meslek Liselerine yerleşmiştir.</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8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8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800" b="0" dirty="0">
                        <a:latin typeface="Times New Roman" panose="02020603050405020304" pitchFamily="18" charset="0"/>
                        <a:cs typeface="Times New Roman" panose="02020603050405020304" pitchFamily="18" charset="0"/>
                      </a:endParaRPr>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Kurumun Başarıları</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1332804162"/>
              </p:ext>
            </p:extLst>
          </p:nvPr>
        </p:nvGraphicFramePr>
        <p:xfrm>
          <a:off x="2343150" y="914400"/>
          <a:ext cx="4229122" cy="4665712"/>
        </p:xfrm>
        <a:graphic>
          <a:graphicData uri="http://schemas.openxmlformats.org/drawingml/2006/table">
            <a:tbl>
              <a:tblPr firstRow="1" bandRow="1">
                <a:tableStyleId>{5C22544A-7EE6-4342-B048-85BDC9FD1C3A}</a:tableStyleId>
              </a:tblPr>
              <a:tblGrid>
                <a:gridCol w="4229122"/>
              </a:tblGrid>
              <a:tr h="410941">
                <a:tc>
                  <a:txBody>
                    <a:bodyPr/>
                    <a:lstStyle/>
                    <a:p>
                      <a:endParaRPr lang="tr-TR" sz="1200" b="0" dirty="0"/>
                    </a:p>
                  </a:txBody>
                  <a:tcPr/>
                </a:tc>
              </a:tr>
              <a:tr h="463703">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2000" kern="1200" dirty="0" smtClean="0">
                        <a:solidFill>
                          <a:schemeClr val="dk1"/>
                        </a:solidFill>
                        <a:latin typeface="+mn-lt"/>
                        <a:ea typeface="+mn-ea"/>
                        <a:cs typeface="+mn-cs"/>
                      </a:endParaRPr>
                    </a:p>
                  </a:txBody>
                  <a:tcPr/>
                </a:tc>
              </a:tr>
              <a:tr h="37910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tr-TR" sz="1800" b="0" kern="1200" dirty="0" smtClean="0">
                        <a:solidFill>
                          <a:schemeClr val="dk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8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8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800" b="0" dirty="0">
                        <a:latin typeface="Times New Roman" panose="02020603050405020304" pitchFamily="18" charset="0"/>
                        <a:cs typeface="Times New Roman" panose="02020603050405020304" pitchFamily="18" charset="0"/>
                      </a:endParaRPr>
                    </a:p>
                  </a:txBody>
                  <a:tcPr/>
                </a:tc>
              </a:tr>
            </a:tbl>
          </a:graphicData>
        </a:graphic>
      </p:graphicFrame>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Uzaktan Eğitim</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
        <p:nvSpPr>
          <p:cNvPr id="9" name="Başlık 1"/>
          <p:cNvSpPr>
            <a:spLocks noGrp="1"/>
          </p:cNvSpPr>
          <p:nvPr>
            <p:ph type="title"/>
          </p:nvPr>
        </p:nvSpPr>
        <p:spPr>
          <a:xfrm>
            <a:off x="2214554" y="928662"/>
            <a:ext cx="4429132" cy="2071702"/>
          </a:xfrm>
        </p:spPr>
        <p:txBody>
          <a:bodyPr>
            <a:noAutofit/>
          </a:bodyPr>
          <a:lstStyle/>
          <a:p>
            <a:pPr algn="just"/>
            <a:r>
              <a:rPr lang="tr-TR" sz="1800" dirty="0" err="1">
                <a:solidFill>
                  <a:schemeClr val="tx1"/>
                </a:solidFill>
              </a:rPr>
              <a:t>Koronavirüs</a:t>
            </a:r>
            <a:r>
              <a:rPr lang="tr-TR" sz="1800" dirty="0">
                <a:solidFill>
                  <a:schemeClr val="tx1"/>
                </a:solidFill>
              </a:rPr>
              <a:t> </a:t>
            </a:r>
            <a:r>
              <a:rPr lang="tr-TR" sz="1800" dirty="0" err="1">
                <a:solidFill>
                  <a:schemeClr val="tx1"/>
                </a:solidFill>
              </a:rPr>
              <a:t>Kovid</a:t>
            </a:r>
            <a:r>
              <a:rPr lang="tr-TR" sz="1800" dirty="0">
                <a:solidFill>
                  <a:schemeClr val="tx1"/>
                </a:solidFill>
              </a:rPr>
              <a:t> 19 salgın hastalığı </a:t>
            </a:r>
            <a:r>
              <a:rPr lang="tr-TR" sz="1800" dirty="0" smtClean="0">
                <a:solidFill>
                  <a:schemeClr val="tx1"/>
                </a:solidFill>
              </a:rPr>
              <a:t>sebebiyle </a:t>
            </a:r>
            <a:r>
              <a:rPr lang="tr-TR" sz="1800" dirty="0">
                <a:solidFill>
                  <a:schemeClr val="tx1"/>
                </a:solidFill>
              </a:rPr>
              <a:t>16 Mart 2020 tarihinden itibaren uzaktan eğitime geçtik..</a:t>
            </a:r>
          </a:p>
        </p:txBody>
      </p:sp>
      <p:pic>
        <p:nvPicPr>
          <p:cNvPr id="10" name="Picture 2" descr="http://hilmifiratortaokulu.meb.k12.tr/meb_iys_dosyalar/09/12/719651/resimler/2020_03/k_20193758_5917B059-85FC-49B9-9F35-5F7E0D7A976F.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5992" y="3143240"/>
            <a:ext cx="4196705" cy="235745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23-03-202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14554" y="5706874"/>
            <a:ext cx="2000264" cy="279421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22-04-202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86256" y="5715008"/>
            <a:ext cx="2214579" cy="127837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286256" y="7215206"/>
            <a:ext cx="2214577" cy="12853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idx="2"/>
          </p:nvPr>
        </p:nvSpPr>
        <p:spPr/>
        <p:txBody>
          <a:bodyPr/>
          <a:lstStyle/>
          <a:p>
            <a:endParaRPr lang="tr-TR"/>
          </a:p>
        </p:txBody>
      </p:sp>
      <p:pic>
        <p:nvPicPr>
          <p:cNvPr id="5" name="4 İçerik Yer Tutucusu" descr="ist.jpg"/>
          <p:cNvPicPr>
            <a:picLocks noGrp="1" noChangeAspect="1"/>
          </p:cNvPicPr>
          <p:nvPr>
            <p:ph sz="quarter" idx="1"/>
          </p:nvPr>
        </p:nvPicPr>
        <p:blipFill>
          <a:blip r:embed="rId2" cstate="print"/>
          <a:stretch>
            <a:fillRect/>
          </a:stretch>
        </p:blipFill>
        <p:spPr>
          <a:xfrm>
            <a:off x="0" y="0"/>
            <a:ext cx="6858000" cy="91440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Uzaktan Eğitim</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
        <p:nvSpPr>
          <p:cNvPr id="9" name="Başlık 1"/>
          <p:cNvSpPr>
            <a:spLocks noGrp="1"/>
          </p:cNvSpPr>
          <p:nvPr>
            <p:ph type="title"/>
          </p:nvPr>
        </p:nvSpPr>
        <p:spPr>
          <a:xfrm>
            <a:off x="2143116" y="785786"/>
            <a:ext cx="4429156" cy="1143008"/>
          </a:xfrm>
        </p:spPr>
        <p:txBody>
          <a:bodyPr>
            <a:noAutofit/>
          </a:bodyPr>
          <a:lstStyle/>
          <a:p>
            <a:pPr algn="just"/>
            <a:r>
              <a:rPr lang="tr-TR" sz="1800" dirty="0" smtClean="0">
                <a:solidFill>
                  <a:schemeClr val="tx1"/>
                </a:solidFill>
              </a:rPr>
              <a:t>İnternet erişimi olmayan öğrencilerimize yönelik EBA Destek Noktasını oluşturduk. </a:t>
            </a:r>
            <a:endParaRPr lang="tr-TR" sz="1800" dirty="0">
              <a:solidFill>
                <a:schemeClr val="tx1"/>
              </a:solidFill>
            </a:endParaRPr>
          </a:p>
        </p:txBody>
      </p:sp>
      <p:pic>
        <p:nvPicPr>
          <p:cNvPr id="1026" name="Picture 2"/>
          <p:cNvPicPr>
            <a:picLocks noGrp="1" noChangeAspect="1" noChangeArrowheads="1"/>
          </p:cNvPicPr>
          <p:nvPr>
            <p:ph sz="quarter" idx="1"/>
          </p:nvPr>
        </p:nvPicPr>
        <p:blipFill>
          <a:blip r:embed="rId3" cstate="print"/>
          <a:srcRect/>
          <a:stretch>
            <a:fillRect/>
          </a:stretch>
        </p:blipFill>
        <p:spPr bwMode="auto">
          <a:xfrm>
            <a:off x="2357430" y="2419240"/>
            <a:ext cx="4214842" cy="2367641"/>
          </a:xfrm>
          <a:prstGeom prst="rect">
            <a:avLst/>
          </a:prstGeom>
          <a:noFill/>
          <a:ln w="9525">
            <a:noFill/>
            <a:miter lim="800000"/>
            <a:headEnd/>
            <a:tailEnd/>
          </a:ln>
          <a:effectLst/>
        </p:spPr>
      </p:pic>
      <p:pic>
        <p:nvPicPr>
          <p:cNvPr id="1028" name="Picture 4" descr="19-10-2020"/>
          <p:cNvPicPr>
            <a:picLocks noChangeAspect="1" noChangeArrowheads="1"/>
          </p:cNvPicPr>
          <p:nvPr/>
        </p:nvPicPr>
        <p:blipFill>
          <a:blip r:embed="rId4" cstate="print"/>
          <a:srcRect/>
          <a:stretch>
            <a:fillRect/>
          </a:stretch>
        </p:blipFill>
        <p:spPr bwMode="auto">
          <a:xfrm>
            <a:off x="2285992" y="5000628"/>
            <a:ext cx="2428892" cy="3238522"/>
          </a:xfrm>
          <a:prstGeom prst="rect">
            <a:avLst/>
          </a:prstGeom>
          <a:noFill/>
        </p:spPr>
      </p:pic>
      <p:pic>
        <p:nvPicPr>
          <p:cNvPr id="1030" name="Picture 6" descr="19-10-2020"/>
          <p:cNvPicPr>
            <a:picLocks noChangeAspect="1" noChangeArrowheads="1"/>
          </p:cNvPicPr>
          <p:nvPr/>
        </p:nvPicPr>
        <p:blipFill>
          <a:blip r:embed="rId5" cstate="print"/>
          <a:srcRect/>
          <a:stretch>
            <a:fillRect/>
          </a:stretch>
        </p:blipFill>
        <p:spPr bwMode="auto">
          <a:xfrm>
            <a:off x="4786322" y="5000628"/>
            <a:ext cx="1928826" cy="1500198"/>
          </a:xfrm>
          <a:prstGeom prst="rect">
            <a:avLst/>
          </a:prstGeom>
          <a:noFill/>
        </p:spPr>
      </p:pic>
      <p:pic>
        <p:nvPicPr>
          <p:cNvPr id="1032" name="Picture 8" descr="19-10-2020"/>
          <p:cNvPicPr>
            <a:picLocks noChangeAspect="1" noChangeArrowheads="1"/>
          </p:cNvPicPr>
          <p:nvPr/>
        </p:nvPicPr>
        <p:blipFill>
          <a:blip r:embed="rId6" cstate="print"/>
          <a:srcRect/>
          <a:stretch>
            <a:fillRect/>
          </a:stretch>
        </p:blipFill>
        <p:spPr bwMode="auto">
          <a:xfrm>
            <a:off x="4786322" y="6572264"/>
            <a:ext cx="1919232" cy="164307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Metin Yer Tutucusu"/>
          <p:cNvSpPr txBox="1">
            <a:spLocks/>
          </p:cNvSpPr>
          <p:nvPr/>
        </p:nvSpPr>
        <p:spPr>
          <a:xfrm>
            <a:off x="1412776" y="265337"/>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000" b="0" i="0" u="none" strike="noStrike" kern="1200" cap="none" spc="0" normalizeH="0" baseline="0" noProof="0" dirty="0" smtClean="0">
                <a:ln>
                  <a:noFill/>
                </a:ln>
                <a:solidFill>
                  <a:srgbClr val="FFFFFF"/>
                </a:solidFill>
                <a:effectLst/>
                <a:uLnTx/>
                <a:uFillTx/>
                <a:latin typeface="+mn-lt"/>
                <a:ea typeface="+mn-ea"/>
                <a:cs typeface="+mn-cs"/>
              </a:rPr>
              <a:t>Kurum Standartları</a:t>
            </a:r>
            <a:endParaRPr kumimoji="0" lang="tr-TR"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6"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
        <p:nvSpPr>
          <p:cNvPr id="9" name="Başlık 1"/>
          <p:cNvSpPr>
            <a:spLocks noGrp="1"/>
          </p:cNvSpPr>
          <p:nvPr>
            <p:ph type="title"/>
          </p:nvPr>
        </p:nvSpPr>
        <p:spPr>
          <a:xfrm>
            <a:off x="2143092" y="500034"/>
            <a:ext cx="4714908" cy="1357322"/>
          </a:xfrm>
        </p:spPr>
        <p:txBody>
          <a:bodyPr>
            <a:noAutofit/>
          </a:bodyPr>
          <a:lstStyle/>
          <a:p>
            <a:pPr algn="just"/>
            <a:r>
              <a:rPr lang="tr-TR" sz="1600" b="0" dirty="0" smtClean="0">
                <a:solidFill>
                  <a:schemeClr val="tx1"/>
                </a:solidFill>
              </a:rPr>
              <a:t>MEB) ile TSE) işbirliğinde hazırlanan "Eğitim Kurumlarında Hijyen Şartlarının Geliştirilmesi ve Enfeksiyon Önleme" kılavuzu doğrultusunda okulum temiz belgesini almaya hak kazanmıştır.</a:t>
            </a:r>
            <a:r>
              <a:rPr lang="tr-TR" sz="1600" b="0" dirty="0" smtClean="0"/>
              <a:t>y</a:t>
            </a:r>
            <a:endParaRPr lang="tr-TR" sz="1600" dirty="0">
              <a:solidFill>
                <a:schemeClr val="tx1"/>
              </a:solidFill>
            </a:endParaRPr>
          </a:p>
        </p:txBody>
      </p:sp>
      <p:sp>
        <p:nvSpPr>
          <p:cNvPr id="10" name="9 İçerik Yer Tutucusu"/>
          <p:cNvSpPr>
            <a:spLocks noGrp="1"/>
          </p:cNvSpPr>
          <p:nvPr>
            <p:ph sz="quarter" idx="1"/>
          </p:nvPr>
        </p:nvSpPr>
        <p:spPr>
          <a:xfrm>
            <a:off x="1857364" y="4857752"/>
            <a:ext cx="5000636" cy="1143008"/>
          </a:xfrm>
        </p:spPr>
        <p:txBody>
          <a:bodyPr>
            <a:normAutofit/>
          </a:bodyPr>
          <a:lstStyle/>
          <a:p>
            <a:pPr algn="just"/>
            <a:r>
              <a:rPr lang="tr-TR" sz="1800" dirty="0" smtClean="0"/>
              <a:t> Sıfır Atık Yönetmeliği'nce Sıfır Atık Yönetim    </a:t>
            </a:r>
          </a:p>
          <a:p>
            <a:pPr algn="just"/>
            <a:r>
              <a:rPr lang="tr-TR" sz="1800" dirty="0" smtClean="0"/>
              <a:t> Sistemi'ni kurarak Sıfır Atık Belgesi'ni</a:t>
            </a:r>
          </a:p>
          <a:p>
            <a:pPr algn="just"/>
            <a:r>
              <a:rPr lang="tr-TR" sz="1800" dirty="0" smtClean="0"/>
              <a:t> almaya hak kazanmıştır.</a:t>
            </a:r>
            <a:endParaRPr lang="tr-TR" sz="1800" dirty="0"/>
          </a:p>
        </p:txBody>
      </p:sp>
      <p:pic>
        <p:nvPicPr>
          <p:cNvPr id="55298" name="Picture 2"/>
          <p:cNvPicPr>
            <a:picLocks noChangeAspect="1" noChangeArrowheads="1"/>
          </p:cNvPicPr>
          <p:nvPr/>
        </p:nvPicPr>
        <p:blipFill>
          <a:blip r:embed="rId3" cstate="print"/>
          <a:srcRect/>
          <a:stretch>
            <a:fillRect/>
          </a:stretch>
        </p:blipFill>
        <p:spPr bwMode="auto">
          <a:xfrm>
            <a:off x="2643182" y="5857884"/>
            <a:ext cx="3580170" cy="2515660"/>
          </a:xfrm>
          <a:prstGeom prst="rect">
            <a:avLst/>
          </a:prstGeom>
          <a:noFill/>
          <a:ln w="9525">
            <a:noFill/>
            <a:miter lim="800000"/>
            <a:headEnd/>
            <a:tailEnd/>
          </a:ln>
          <a:effectLst/>
        </p:spPr>
      </p:pic>
      <p:pic>
        <p:nvPicPr>
          <p:cNvPr id="55299" name="Picture 3"/>
          <p:cNvPicPr>
            <a:picLocks noChangeAspect="1" noChangeArrowheads="1"/>
          </p:cNvPicPr>
          <p:nvPr/>
        </p:nvPicPr>
        <p:blipFill>
          <a:blip r:embed="rId4" cstate="print"/>
          <a:srcRect/>
          <a:stretch>
            <a:fillRect/>
          </a:stretch>
        </p:blipFill>
        <p:spPr bwMode="auto">
          <a:xfrm>
            <a:off x="3500438" y="2071670"/>
            <a:ext cx="1676819" cy="2714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Yer Tutucusu"/>
          <p:cNvSpPr>
            <a:spLocks noGrp="1"/>
          </p:cNvSpPr>
          <p:nvPr>
            <p:ph type="body" idx="1"/>
          </p:nvPr>
        </p:nvSpPr>
        <p:spPr>
          <a:xfrm>
            <a:off x="1026319" y="3657601"/>
            <a:ext cx="4860131" cy="4010743"/>
          </a:xfrm>
        </p:spPr>
        <p:txBody>
          <a:bodyPr>
            <a:normAutofit/>
          </a:bodyPr>
          <a:lstStyle/>
          <a:p>
            <a:pPr algn="l">
              <a:buFont typeface="Arial" pitchFamily="34" charset="0"/>
              <a:buChar char="•"/>
            </a:pPr>
            <a:endParaRPr lang="tr-TR" dirty="0" smtClean="0"/>
          </a:p>
          <a:p>
            <a:pPr algn="l"/>
            <a:r>
              <a:rPr lang="tr-TR" dirty="0" smtClean="0"/>
              <a:t> </a:t>
            </a:r>
          </a:p>
        </p:txBody>
      </p:sp>
      <p:sp>
        <p:nvSpPr>
          <p:cNvPr id="3" name="2 Başlık"/>
          <p:cNvSpPr>
            <a:spLocks noGrp="1"/>
          </p:cNvSpPr>
          <p:nvPr>
            <p:ph type="title"/>
          </p:nvPr>
        </p:nvSpPr>
        <p:spPr>
          <a:xfrm>
            <a:off x="260648" y="711200"/>
            <a:ext cx="6264695" cy="2032000"/>
          </a:xfrm>
        </p:spPr>
        <p:txBody>
          <a:bodyPr>
            <a:normAutofit/>
          </a:bodyPr>
          <a:lstStyle/>
          <a:p>
            <a:r>
              <a:rPr lang="tr-TR" dirty="0" smtClean="0"/>
              <a:t/>
            </a:r>
            <a:br>
              <a:rPr lang="tr-TR" dirty="0" smtClean="0"/>
            </a:br>
            <a:endParaRPr lang="tr-TR" dirty="0"/>
          </a:p>
        </p:txBody>
      </p:sp>
      <p:pic>
        <p:nvPicPr>
          <p:cNvPr id="4" name="Picture 2" descr="Okullar ne zaman açılacak? 2020-2021 eğitim öğretim yılı ne zaman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8527" y="3457724"/>
            <a:ext cx="5892801" cy="33147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93409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Yer Tutucusu"/>
          <p:cNvSpPr>
            <a:spLocks noGrp="1"/>
          </p:cNvSpPr>
          <p:nvPr>
            <p:ph type="body" idx="1"/>
          </p:nvPr>
        </p:nvSpPr>
        <p:spPr>
          <a:xfrm>
            <a:off x="1026319" y="3657601"/>
            <a:ext cx="4860131" cy="4010743"/>
          </a:xfrm>
        </p:spPr>
        <p:txBody>
          <a:bodyPr>
            <a:normAutofit lnSpcReduction="10000"/>
          </a:bodyPr>
          <a:lstStyle/>
          <a:p>
            <a:pPr algn="l">
              <a:buFont typeface="Arial" pitchFamily="34" charset="0"/>
              <a:buChar char="•"/>
            </a:pPr>
            <a:endParaRPr lang="tr-TR" dirty="0" smtClean="0">
              <a:solidFill>
                <a:schemeClr val="tx1"/>
              </a:solidFill>
            </a:endParaRPr>
          </a:p>
          <a:p>
            <a:pPr algn="l">
              <a:buFont typeface="Arial" pitchFamily="34" charset="0"/>
              <a:buChar char="•"/>
            </a:pPr>
            <a:endParaRPr lang="tr-TR" dirty="0" smtClean="0">
              <a:solidFill>
                <a:schemeClr val="tx1"/>
              </a:solidFill>
            </a:endParaRP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Kurumun </a:t>
            </a:r>
            <a:r>
              <a:rPr lang="tr-TR" sz="1800" dirty="0" err="1" smtClean="0">
                <a:solidFill>
                  <a:schemeClr val="tx1"/>
                </a:solidFill>
                <a:latin typeface="Times New Roman" panose="02020603050405020304" pitchFamily="18" charset="0"/>
                <a:cs typeface="Times New Roman" panose="02020603050405020304" pitchFamily="18" charset="0"/>
              </a:rPr>
              <a:t>AdI</a:t>
            </a:r>
            <a:endParaRPr lang="tr-TR" sz="1800" dirty="0" smtClean="0">
              <a:solidFill>
                <a:schemeClr val="tx1"/>
              </a:solidFill>
              <a:latin typeface="Times New Roman" panose="02020603050405020304" pitchFamily="18" charset="0"/>
              <a:cs typeface="Times New Roman" panose="02020603050405020304" pitchFamily="18" charset="0"/>
            </a:endParaRP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KURUMUN ADRESİ</a:t>
            </a: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KURUMUN İLETİŞİM BİLGİLERİ</a:t>
            </a: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 KODU</a:t>
            </a: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 MÜDÜRÜ</a:t>
            </a: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 VİZYONU</a:t>
            </a: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 MİSYONU</a:t>
            </a: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KURUMUN TEMEL AMAÇLARI</a:t>
            </a: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KURUMUN İLKE VE DEĞERLERİ</a:t>
            </a:r>
          </a:p>
          <a:p>
            <a:pPr algn="l">
              <a:buFont typeface="Arial" pitchFamily="34" charset="0"/>
              <a:buChar char="•"/>
            </a:pPr>
            <a:r>
              <a:rPr lang="tr-TR" sz="1800" dirty="0" smtClean="0">
                <a:solidFill>
                  <a:schemeClr val="tx1"/>
                </a:solidFill>
                <a:latin typeface="Times New Roman" panose="02020603050405020304" pitchFamily="18" charset="0"/>
                <a:cs typeface="Times New Roman" panose="02020603050405020304" pitchFamily="18" charset="0"/>
              </a:rPr>
              <a:t>KURUMUN ÖNEMLİ BAŞARILARI</a:t>
            </a:r>
          </a:p>
          <a:p>
            <a:pPr algn="l"/>
            <a:r>
              <a:rPr lang="tr-TR" dirty="0" smtClean="0">
                <a:solidFill>
                  <a:schemeClr val="tx1"/>
                </a:solidFill>
              </a:rPr>
              <a:t> </a:t>
            </a:r>
          </a:p>
        </p:txBody>
      </p:sp>
      <p:sp>
        <p:nvSpPr>
          <p:cNvPr id="3" name="2 Başlık"/>
          <p:cNvSpPr>
            <a:spLocks noGrp="1"/>
          </p:cNvSpPr>
          <p:nvPr>
            <p:ph type="title"/>
          </p:nvPr>
        </p:nvSpPr>
        <p:spPr/>
        <p:txBody>
          <a:bodyPr/>
          <a:lstStyle/>
          <a:p>
            <a:r>
              <a:rPr lang="tr-TR" dirty="0" smtClean="0"/>
              <a:t>1.BÖLÜM</a:t>
            </a:r>
            <a:br>
              <a:rPr lang="tr-TR" dirty="0" smtClean="0"/>
            </a:br>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3971761867"/>
              </p:ext>
            </p:extLst>
          </p:nvPr>
        </p:nvGraphicFramePr>
        <p:xfrm>
          <a:off x="2335758" y="755576"/>
          <a:ext cx="4229100" cy="7762840"/>
        </p:xfrm>
        <a:graphic>
          <a:graphicData uri="http://schemas.openxmlformats.org/drawingml/2006/table">
            <a:tbl>
              <a:tblPr firstRow="1" bandRow="1">
                <a:tableStyleId>{5C22544A-7EE6-4342-B048-85BDC9FD1C3A}</a:tableStyleId>
              </a:tblPr>
              <a:tblGrid>
                <a:gridCol w="4229100"/>
              </a:tblGrid>
              <a:tr h="359300">
                <a:tc>
                  <a:txBody>
                    <a:bodyPr/>
                    <a:lstStyle/>
                    <a:p>
                      <a:endParaRPr lang="tr-TR" sz="1200" b="0" dirty="0">
                        <a:latin typeface="Times New Roman" panose="02020603050405020304" pitchFamily="18" charset="0"/>
                        <a:cs typeface="Times New Roman" panose="02020603050405020304" pitchFamily="18" charset="0"/>
                      </a:endParaRPr>
                    </a:p>
                  </a:txBody>
                  <a:tcPr/>
                </a:tc>
              </a:tr>
              <a:tr h="41798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tr-TR" sz="1400" b="1" dirty="0" smtClean="0">
                          <a:latin typeface="Times New Roman" panose="02020603050405020304" pitchFamily="18" charset="0"/>
                          <a:cs typeface="Times New Roman" panose="02020603050405020304" pitchFamily="18" charset="0"/>
                        </a:rPr>
                        <a:t> Kurumun</a:t>
                      </a:r>
                      <a:r>
                        <a:rPr lang="tr-TR" sz="1400" b="1" baseline="0" dirty="0" smtClean="0">
                          <a:latin typeface="Times New Roman" panose="02020603050405020304" pitchFamily="18" charset="0"/>
                          <a:cs typeface="Times New Roman" panose="02020603050405020304" pitchFamily="18" charset="0"/>
                        </a:rPr>
                        <a:t> Adı:</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err="1" smtClean="0">
                          <a:latin typeface="Times New Roman" panose="02020603050405020304" pitchFamily="18" charset="0"/>
                          <a:cs typeface="Times New Roman" panose="02020603050405020304" pitchFamily="18" charset="0"/>
                        </a:rPr>
                        <a:t>Sazlıköy</a:t>
                      </a:r>
                      <a:r>
                        <a:rPr lang="tr-TR" sz="1400" b="0" dirty="0" smtClean="0">
                          <a:latin typeface="Times New Roman" panose="02020603050405020304" pitchFamily="18" charset="0"/>
                          <a:cs typeface="Times New Roman" panose="02020603050405020304" pitchFamily="18" charset="0"/>
                        </a:rPr>
                        <a:t> Hilmi Fırat Ortaokulu</a:t>
                      </a: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14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1400" b="1" kern="1200" dirty="0" smtClean="0">
                          <a:solidFill>
                            <a:schemeClr val="dk1"/>
                          </a:solidFill>
                          <a:latin typeface="Times New Roman" panose="02020603050405020304" pitchFamily="18" charset="0"/>
                          <a:ea typeface="+mn-ea"/>
                          <a:cs typeface="Times New Roman" panose="02020603050405020304" pitchFamily="18" charset="0"/>
                        </a:rPr>
                        <a:t>Kurumun Adresi:</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smtClean="0">
                          <a:latin typeface="Times New Roman" panose="02020603050405020304" pitchFamily="18" charset="0"/>
                          <a:cs typeface="Times New Roman" panose="02020603050405020304" pitchFamily="18" charset="0"/>
                        </a:rPr>
                        <a:t>Sazlı</a:t>
                      </a:r>
                      <a:r>
                        <a:rPr lang="tr-TR" sz="1400" b="0" baseline="0" dirty="0" smtClean="0">
                          <a:latin typeface="Times New Roman" panose="02020603050405020304" pitchFamily="18" charset="0"/>
                          <a:cs typeface="Times New Roman" panose="02020603050405020304" pitchFamily="18" charset="0"/>
                        </a:rPr>
                        <a:t> Mah. Tevfik Fikret </a:t>
                      </a:r>
                      <a:r>
                        <a:rPr lang="tr-TR" sz="1400" b="0" baseline="0" dirty="0" err="1" smtClean="0">
                          <a:latin typeface="Times New Roman" panose="02020603050405020304" pitchFamily="18" charset="0"/>
                          <a:cs typeface="Times New Roman" panose="02020603050405020304" pitchFamily="18" charset="0"/>
                        </a:rPr>
                        <a:t>Cd</a:t>
                      </a:r>
                      <a:r>
                        <a:rPr lang="tr-TR" sz="1400" b="0" baseline="0" dirty="0" smtClean="0">
                          <a:latin typeface="Times New Roman" panose="02020603050405020304" pitchFamily="18" charset="0"/>
                          <a:cs typeface="Times New Roman" panose="02020603050405020304" pitchFamily="18" charset="0"/>
                        </a:rPr>
                        <a:t>.No:4 Söke /Aydın</a:t>
                      </a: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14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1400" b="1" kern="1200" dirty="0" smtClean="0">
                          <a:solidFill>
                            <a:schemeClr val="dk1"/>
                          </a:solidFill>
                          <a:latin typeface="Times New Roman" panose="02020603050405020304" pitchFamily="18" charset="0"/>
                          <a:ea typeface="+mn-ea"/>
                          <a:cs typeface="Times New Roman" panose="02020603050405020304" pitchFamily="18" charset="0"/>
                        </a:rPr>
                        <a:t>Kurumun Telefonu:</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smtClean="0">
                          <a:latin typeface="Times New Roman" panose="02020603050405020304" pitchFamily="18" charset="0"/>
                          <a:cs typeface="Times New Roman" panose="02020603050405020304" pitchFamily="18" charset="0"/>
                        </a:rPr>
                        <a:t>02565546137</a:t>
                      </a: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14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1400" b="1" kern="1200" dirty="0" smtClean="0">
                          <a:solidFill>
                            <a:schemeClr val="dk1"/>
                          </a:solidFill>
                          <a:latin typeface="Times New Roman" panose="02020603050405020304" pitchFamily="18" charset="0"/>
                          <a:ea typeface="+mn-ea"/>
                          <a:cs typeface="Times New Roman" panose="02020603050405020304" pitchFamily="18" charset="0"/>
                        </a:rPr>
                        <a:t>Kurumun Faksı:</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0" dirty="0" smtClean="0">
                          <a:latin typeface="Times New Roman" panose="02020603050405020304" pitchFamily="18" charset="0"/>
                          <a:cs typeface="Times New Roman" panose="02020603050405020304" pitchFamily="18" charset="0"/>
                        </a:rPr>
                        <a:t>02565546137</a:t>
                      </a:r>
                    </a:p>
                    <a:p>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14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1400" b="1" kern="1200" dirty="0" smtClean="0">
                          <a:solidFill>
                            <a:schemeClr val="dk1"/>
                          </a:solidFill>
                          <a:latin typeface="Times New Roman" panose="02020603050405020304" pitchFamily="18" charset="0"/>
                          <a:ea typeface="+mn-ea"/>
                          <a:cs typeface="Times New Roman" panose="02020603050405020304" pitchFamily="18" charset="0"/>
                        </a:rPr>
                        <a:t>Kurumun Web Adresi:</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smtClean="0">
                          <a:latin typeface="Times New Roman" panose="02020603050405020304" pitchFamily="18" charset="0"/>
                          <a:cs typeface="Times New Roman" panose="02020603050405020304" pitchFamily="18" charset="0"/>
                          <a:hlinkClick r:id="rId2"/>
                        </a:rPr>
                        <a:t>http://www.hilmifiratortaokulu.meb.k12.tr</a:t>
                      </a:r>
                      <a:r>
                        <a:rPr lang="tr-TR" sz="1400" b="0" baseline="0" dirty="0" smtClean="0">
                          <a:latin typeface="Times New Roman" panose="02020603050405020304" pitchFamily="18" charset="0"/>
                          <a:cs typeface="Times New Roman" panose="02020603050405020304" pitchFamily="18" charset="0"/>
                        </a:rPr>
                        <a:t> </a:t>
                      </a: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14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1400" b="1" kern="1200" dirty="0" smtClean="0">
                          <a:solidFill>
                            <a:schemeClr val="dk1"/>
                          </a:solidFill>
                          <a:latin typeface="Times New Roman" panose="02020603050405020304" pitchFamily="18" charset="0"/>
                          <a:ea typeface="+mn-ea"/>
                          <a:cs typeface="Times New Roman" panose="02020603050405020304" pitchFamily="18" charset="0"/>
                        </a:rPr>
                        <a:t>Kurumun Elektronik Posta Adresi:</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smtClean="0">
                          <a:latin typeface="Times New Roman" panose="02020603050405020304" pitchFamily="18" charset="0"/>
                          <a:cs typeface="Times New Roman" panose="02020603050405020304" pitchFamily="18" charset="0"/>
                          <a:hlinkClick r:id="rId3"/>
                        </a:rPr>
                        <a:t>719651@meb.k12.tr</a:t>
                      </a:r>
                      <a:r>
                        <a:rPr lang="tr-TR" sz="1400" b="0" dirty="0" smtClean="0">
                          <a:latin typeface="Times New Roman" panose="02020603050405020304" pitchFamily="18" charset="0"/>
                          <a:cs typeface="Times New Roman" panose="02020603050405020304" pitchFamily="18" charset="0"/>
                        </a:rPr>
                        <a:t> </a:t>
                      </a: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14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1400" b="1" kern="1200" dirty="0" smtClean="0">
                          <a:solidFill>
                            <a:schemeClr val="dk1"/>
                          </a:solidFill>
                          <a:latin typeface="Times New Roman" panose="02020603050405020304" pitchFamily="18" charset="0"/>
                          <a:ea typeface="+mn-ea"/>
                          <a:cs typeface="Times New Roman" panose="02020603050405020304" pitchFamily="18" charset="0"/>
                        </a:rPr>
                        <a:t>Kurumun Seviyesi ve Öğretim Şekli:</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smtClean="0">
                          <a:latin typeface="Times New Roman" panose="02020603050405020304" pitchFamily="18" charset="0"/>
                          <a:cs typeface="Times New Roman" panose="02020603050405020304" pitchFamily="18" charset="0"/>
                        </a:rPr>
                        <a:t>Ortaöğretim – Normal-Tam gün </a:t>
                      </a: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lang="tr-TR" sz="1400" b="0" dirty="0" smtClean="0">
                          <a:latin typeface="Times New Roman" panose="02020603050405020304" pitchFamily="18" charset="0"/>
                          <a:cs typeface="Times New Roman" panose="02020603050405020304" pitchFamily="18" charset="0"/>
                        </a:rPr>
                        <a:t> </a:t>
                      </a:r>
                      <a:r>
                        <a:rPr lang="tr-TR" sz="1400" b="1" dirty="0" smtClean="0">
                          <a:latin typeface="Times New Roman" panose="02020603050405020304" pitchFamily="18" charset="0"/>
                          <a:cs typeface="Times New Roman" panose="02020603050405020304" pitchFamily="18" charset="0"/>
                        </a:rPr>
                        <a:t>Kurumun Bağlı Olduğu</a:t>
                      </a:r>
                      <a:r>
                        <a:rPr lang="tr-TR" sz="1400" b="1" baseline="0" dirty="0" smtClean="0">
                          <a:latin typeface="Times New Roman" panose="02020603050405020304" pitchFamily="18" charset="0"/>
                          <a:cs typeface="Times New Roman" panose="02020603050405020304" pitchFamily="18" charset="0"/>
                        </a:rPr>
                        <a:t> Genel Müdürlük:</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smtClean="0">
                          <a:latin typeface="Times New Roman" panose="02020603050405020304" pitchFamily="18" charset="0"/>
                          <a:cs typeface="Times New Roman" panose="02020603050405020304" pitchFamily="18" charset="0"/>
                        </a:rPr>
                        <a:t>Milli Eğitim Bakanlığı / Temel Eğitim Genel</a:t>
                      </a:r>
                      <a:r>
                        <a:rPr lang="tr-TR" sz="1400" b="0" baseline="0" dirty="0" smtClean="0">
                          <a:latin typeface="Times New Roman" panose="02020603050405020304" pitchFamily="18" charset="0"/>
                          <a:cs typeface="Times New Roman" panose="02020603050405020304" pitchFamily="18" charset="0"/>
                        </a:rPr>
                        <a:t> Müdürlüğü</a:t>
                      </a: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1400" b="1" kern="1200" dirty="0" smtClean="0">
                          <a:solidFill>
                            <a:schemeClr val="dk1"/>
                          </a:solidFill>
                          <a:latin typeface="Times New Roman" panose="02020603050405020304" pitchFamily="18" charset="0"/>
                          <a:ea typeface="+mn-ea"/>
                          <a:cs typeface="Times New Roman" panose="02020603050405020304" pitchFamily="18" charset="0"/>
                        </a:rPr>
                        <a:t> Kurumun Müdürü:</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smtClean="0">
                          <a:latin typeface="Times New Roman" panose="02020603050405020304" pitchFamily="18" charset="0"/>
                          <a:cs typeface="Times New Roman" panose="02020603050405020304" pitchFamily="18" charset="0"/>
                        </a:rPr>
                        <a:t>Eyüp KÜÇÜK</a:t>
                      </a:r>
                      <a:endParaRPr lang="tr-TR" sz="1400" b="0" dirty="0">
                        <a:latin typeface="Times New Roman" panose="02020603050405020304" pitchFamily="18" charset="0"/>
                        <a:cs typeface="Times New Roman" panose="02020603050405020304" pitchFamily="18" charset="0"/>
                      </a:endParaRPr>
                    </a:p>
                  </a:txBody>
                  <a:tcPr/>
                </a:tc>
              </a:tr>
              <a:tr h="359300">
                <a:tc>
                  <a:txBody>
                    <a:bodyPr/>
                    <a:lstStyle/>
                    <a:p>
                      <a:pPr>
                        <a:buFont typeface="Arial" pitchFamily="34" charset="0"/>
                        <a:buChar char="•"/>
                      </a:pPr>
                      <a:r>
                        <a:rPr kumimoji="0" lang="tr-TR" sz="14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1400" b="1" kern="1200" dirty="0" smtClean="0">
                          <a:solidFill>
                            <a:schemeClr val="dk1"/>
                          </a:solidFill>
                          <a:latin typeface="Times New Roman" panose="02020603050405020304" pitchFamily="18" charset="0"/>
                          <a:ea typeface="+mn-ea"/>
                          <a:cs typeface="Times New Roman" panose="02020603050405020304" pitchFamily="18" charset="0"/>
                        </a:rPr>
                        <a:t>Kurumun</a:t>
                      </a:r>
                      <a:r>
                        <a:rPr kumimoji="0" lang="tr-TR" sz="1400" b="1" kern="1200" baseline="0" dirty="0" smtClean="0">
                          <a:solidFill>
                            <a:schemeClr val="dk1"/>
                          </a:solidFill>
                          <a:latin typeface="Times New Roman" panose="02020603050405020304" pitchFamily="18" charset="0"/>
                          <a:ea typeface="+mn-ea"/>
                          <a:cs typeface="Times New Roman" panose="02020603050405020304" pitchFamily="18" charset="0"/>
                        </a:rPr>
                        <a:t> Öğretime Başlama Tarihi:</a:t>
                      </a:r>
                      <a:endParaRPr lang="tr-TR" sz="1400" b="1" dirty="0">
                        <a:latin typeface="Times New Roman" panose="02020603050405020304" pitchFamily="18" charset="0"/>
                        <a:cs typeface="Times New Roman" panose="02020603050405020304" pitchFamily="18" charset="0"/>
                      </a:endParaRPr>
                    </a:p>
                  </a:txBody>
                  <a:tcPr/>
                </a:tc>
              </a:tr>
              <a:tr h="359300">
                <a:tc>
                  <a:txBody>
                    <a:bodyPr/>
                    <a:lstStyle/>
                    <a:p>
                      <a:r>
                        <a:rPr lang="tr-TR" sz="1400" b="0" dirty="0" smtClean="0">
                          <a:latin typeface="Times New Roman" panose="02020603050405020304" pitchFamily="18" charset="0"/>
                          <a:cs typeface="Times New Roman" panose="02020603050405020304" pitchFamily="18" charset="0"/>
                        </a:rPr>
                        <a:t>1989</a:t>
                      </a:r>
                      <a:endParaRPr lang="tr-TR" sz="1400" b="0" dirty="0">
                        <a:latin typeface="Times New Roman" panose="02020603050405020304" pitchFamily="18" charset="0"/>
                        <a:cs typeface="Times New Roman" panose="02020603050405020304" pitchFamily="18" charset="0"/>
                      </a:endParaRPr>
                    </a:p>
                  </a:txBody>
                  <a:tcPr/>
                </a:tc>
              </a:tr>
            </a:tbl>
          </a:graphicData>
        </a:graphic>
      </p:graphicFrame>
      <p:sp>
        <p:nvSpPr>
          <p:cNvPr id="14" name="7 Metin Yer Tutucusu"/>
          <p:cNvSpPr txBox="1">
            <a:spLocks/>
          </p:cNvSpPr>
          <p:nvPr/>
        </p:nvSpPr>
        <p:spPr>
          <a:xfrm>
            <a:off x="1412776" y="265337"/>
            <a:ext cx="5159474" cy="346223"/>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Kuruma İlişkin</a:t>
            </a:r>
            <a:r>
              <a:rPr kumimoji="0" lang="tr-TR" sz="1600" b="0" i="0" u="none" strike="noStrike" kern="1200" cap="none" spc="0" normalizeH="0" noProof="0" dirty="0" smtClean="0">
                <a:ln>
                  <a:noFill/>
                </a:ln>
                <a:solidFill>
                  <a:srgbClr val="FFFFFF"/>
                </a:solidFill>
                <a:effectLst/>
                <a:uLnTx/>
                <a:uFillTx/>
                <a:latin typeface="+mn-lt"/>
                <a:ea typeface="+mn-ea"/>
                <a:cs typeface="+mn-cs"/>
              </a:rPr>
              <a:t> Genel Bilgiler</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15"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7170" name="Picture 2" descr="18-03-2020"/>
          <p:cNvPicPr>
            <a:picLocks noChangeAspect="1" noChangeArrowheads="1"/>
          </p:cNvPicPr>
          <p:nvPr/>
        </p:nvPicPr>
        <p:blipFill>
          <a:blip r:embed="rId4"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1005158419"/>
              </p:ext>
            </p:extLst>
          </p:nvPr>
        </p:nvGraphicFramePr>
        <p:xfrm>
          <a:off x="2343150" y="755576"/>
          <a:ext cx="4229100" cy="7673293"/>
        </p:xfrm>
        <a:graphic>
          <a:graphicData uri="http://schemas.openxmlformats.org/drawingml/2006/table">
            <a:tbl>
              <a:tblPr firstRow="1" bandRow="1">
                <a:tableStyleId>{5C22544A-7EE6-4342-B048-85BDC9FD1C3A}</a:tableStyleId>
              </a:tblPr>
              <a:tblGrid>
                <a:gridCol w="4229100"/>
              </a:tblGrid>
              <a:tr h="683284">
                <a:tc>
                  <a:txBody>
                    <a:bodyPr/>
                    <a:lstStyle/>
                    <a:p>
                      <a:endParaRPr lang="tr-TR" sz="1200" b="0" dirty="0"/>
                    </a:p>
                  </a:txBody>
                  <a:tcPr/>
                </a:tc>
              </a:tr>
              <a:tr h="794877">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tr-TR" sz="2200" b="0" dirty="0" smtClean="0">
                          <a:latin typeface="Times New Roman" panose="02020603050405020304" pitchFamily="18" charset="0"/>
                          <a:cs typeface="Times New Roman" panose="02020603050405020304" pitchFamily="18" charset="0"/>
                        </a:rPr>
                        <a:t> </a:t>
                      </a:r>
                      <a:r>
                        <a:rPr kumimoji="0" lang="tr-TR" sz="2200" b="1" kern="1200" dirty="0" smtClean="0">
                          <a:solidFill>
                            <a:schemeClr val="dk1"/>
                          </a:solidFill>
                          <a:latin typeface="Times New Roman" panose="02020603050405020304" pitchFamily="18" charset="0"/>
                          <a:ea typeface="+mn-ea"/>
                          <a:cs typeface="Times New Roman" panose="02020603050405020304" pitchFamily="18" charset="0"/>
                        </a:rPr>
                        <a:t>Okutulan Yabancı Dil:</a:t>
                      </a:r>
                      <a:endParaRPr lang="tr-TR" sz="2200" b="1" dirty="0">
                        <a:latin typeface="Times New Roman" panose="02020603050405020304" pitchFamily="18" charset="0"/>
                        <a:cs typeface="Times New Roman" panose="02020603050405020304" pitchFamily="18" charset="0"/>
                      </a:endParaRPr>
                    </a:p>
                  </a:txBody>
                  <a:tcPr/>
                </a:tc>
              </a:tr>
              <a:tr h="683284">
                <a:tc>
                  <a:txBody>
                    <a:bodyPr/>
                    <a:lstStyle/>
                    <a:p>
                      <a:pPr>
                        <a:buFont typeface="Wingdings" pitchFamily="2" charset="2"/>
                        <a:buNone/>
                      </a:pPr>
                      <a:r>
                        <a:rPr lang="tr-TR" sz="1600" b="0" dirty="0" smtClean="0">
                          <a:latin typeface="Times New Roman" panose="02020603050405020304" pitchFamily="18" charset="0"/>
                          <a:cs typeface="Times New Roman" panose="02020603050405020304" pitchFamily="18" charset="0"/>
                        </a:rPr>
                        <a:t>                        </a:t>
                      </a:r>
                      <a:r>
                        <a:rPr lang="tr-TR" sz="2400" b="0" dirty="0" smtClean="0">
                          <a:latin typeface="Times New Roman" panose="02020603050405020304" pitchFamily="18" charset="0"/>
                          <a:cs typeface="Times New Roman" panose="02020603050405020304" pitchFamily="18" charset="0"/>
                        </a:rPr>
                        <a:t>İngilizce</a:t>
                      </a:r>
                      <a:endParaRPr lang="tr-TR" sz="2400" b="0" dirty="0">
                        <a:latin typeface="Times New Roman" panose="02020603050405020304" pitchFamily="18" charset="0"/>
                        <a:cs typeface="Times New Roman" panose="02020603050405020304" pitchFamily="18" charset="0"/>
                      </a:endParaRPr>
                    </a:p>
                  </a:txBody>
                  <a:tcPr/>
                </a:tc>
              </a:tr>
              <a:tr h="683284">
                <a:tc>
                  <a:txBody>
                    <a:bodyPr/>
                    <a:lstStyle/>
                    <a:p>
                      <a:pPr>
                        <a:buFont typeface="Arial" pitchFamily="34" charset="0"/>
                        <a:buChar char="•"/>
                      </a:pPr>
                      <a:r>
                        <a:rPr kumimoji="0" lang="tr-TR" sz="2200" b="0" kern="1200" dirty="0" smtClean="0">
                          <a:solidFill>
                            <a:schemeClr val="dk1"/>
                          </a:solidFill>
                          <a:latin typeface="Times New Roman" panose="02020603050405020304" pitchFamily="18" charset="0"/>
                          <a:ea typeface="+mn-ea"/>
                          <a:cs typeface="Times New Roman" panose="02020603050405020304" pitchFamily="18" charset="0"/>
                        </a:rPr>
                        <a:t> </a:t>
                      </a:r>
                      <a:r>
                        <a:rPr kumimoji="0" lang="tr-TR" sz="2200" b="1" kern="1200" dirty="0" smtClean="0">
                          <a:solidFill>
                            <a:schemeClr val="dk1"/>
                          </a:solidFill>
                          <a:latin typeface="Times New Roman" panose="02020603050405020304" pitchFamily="18" charset="0"/>
                          <a:ea typeface="+mn-ea"/>
                          <a:cs typeface="Times New Roman" panose="02020603050405020304" pitchFamily="18" charset="0"/>
                        </a:rPr>
                        <a:t>Kurum Kütüphanesindeki     </a:t>
                      </a:r>
                    </a:p>
                    <a:p>
                      <a:pPr>
                        <a:buFont typeface="Arial" pitchFamily="34" charset="0"/>
                        <a:buNone/>
                      </a:pPr>
                      <a:r>
                        <a:rPr kumimoji="0" lang="tr-TR" sz="2200" b="1" kern="1200" baseline="0" dirty="0" smtClean="0">
                          <a:solidFill>
                            <a:schemeClr val="dk1"/>
                          </a:solidFill>
                          <a:latin typeface="Times New Roman" panose="02020603050405020304" pitchFamily="18" charset="0"/>
                          <a:ea typeface="+mn-ea"/>
                          <a:cs typeface="Times New Roman" panose="02020603050405020304" pitchFamily="18" charset="0"/>
                        </a:rPr>
                        <a:t>  </a:t>
                      </a:r>
                      <a:r>
                        <a:rPr kumimoji="0" lang="tr-TR" sz="2200" b="1" kern="1200" dirty="0" smtClean="0">
                          <a:solidFill>
                            <a:schemeClr val="dk1"/>
                          </a:solidFill>
                          <a:latin typeface="Times New Roman" panose="02020603050405020304" pitchFamily="18" charset="0"/>
                          <a:ea typeface="+mn-ea"/>
                          <a:cs typeface="Times New Roman" panose="02020603050405020304" pitchFamily="18" charset="0"/>
                        </a:rPr>
                        <a:t>Kitap Sayısı </a:t>
                      </a:r>
                      <a:endParaRPr lang="tr-TR" sz="2200" b="1" dirty="0">
                        <a:latin typeface="Times New Roman" panose="02020603050405020304" pitchFamily="18" charset="0"/>
                        <a:cs typeface="Times New Roman" panose="02020603050405020304" pitchFamily="18" charset="0"/>
                      </a:endParaRPr>
                    </a:p>
                  </a:txBody>
                  <a:tcPr/>
                </a:tc>
              </a:tr>
              <a:tr h="683284">
                <a:tc>
                  <a:txBody>
                    <a:bodyPr/>
                    <a:lstStyle/>
                    <a:p>
                      <a:pPr>
                        <a:buFont typeface="Wingdings" pitchFamily="2" charset="2"/>
                        <a:buNone/>
                      </a:pPr>
                      <a:r>
                        <a:rPr lang="tr-TR" sz="2400" b="0" baseline="0" dirty="0" smtClean="0">
                          <a:latin typeface="Times New Roman" panose="02020603050405020304" pitchFamily="18" charset="0"/>
                          <a:cs typeface="Times New Roman" panose="02020603050405020304" pitchFamily="18" charset="0"/>
                        </a:rPr>
                        <a:t>                  </a:t>
                      </a:r>
                      <a:r>
                        <a:rPr lang="tr-TR" sz="2400" b="0" dirty="0" smtClean="0">
                          <a:latin typeface="Times New Roman" panose="02020603050405020304" pitchFamily="18" charset="0"/>
                          <a:cs typeface="Times New Roman" panose="02020603050405020304" pitchFamily="18" charset="0"/>
                        </a:rPr>
                        <a:t>2000</a:t>
                      </a:r>
                      <a:endParaRPr lang="tr-TR" sz="2400" b="0" dirty="0">
                        <a:latin typeface="Times New Roman" panose="02020603050405020304" pitchFamily="18" charset="0"/>
                        <a:cs typeface="Times New Roman" panose="02020603050405020304" pitchFamily="18" charset="0"/>
                      </a:endParaRPr>
                    </a:p>
                  </a:txBody>
                  <a:tcPr/>
                </a:tc>
              </a:tr>
              <a:tr h="683284">
                <a:tc>
                  <a:txBody>
                    <a:bodyPr/>
                    <a:lstStyle/>
                    <a:p>
                      <a:pPr>
                        <a:buFont typeface="Arial" pitchFamily="34" charset="0"/>
                        <a:buChar char="•"/>
                      </a:pPr>
                      <a:r>
                        <a:rPr kumimoji="0" lang="tr-TR" sz="2200" b="1" kern="1200" dirty="0" smtClean="0">
                          <a:solidFill>
                            <a:schemeClr val="dk1"/>
                          </a:solidFill>
                          <a:latin typeface="Times New Roman" panose="02020603050405020304" pitchFamily="18" charset="0"/>
                          <a:ea typeface="+mn-ea"/>
                          <a:cs typeface="Times New Roman" panose="02020603050405020304" pitchFamily="18" charset="0"/>
                        </a:rPr>
                        <a:t> Okulumuzun Amaçları :</a:t>
                      </a:r>
                      <a:endParaRPr lang="tr-TR" sz="2200" b="0" dirty="0">
                        <a:latin typeface="Times New Roman" panose="02020603050405020304" pitchFamily="18" charset="0"/>
                        <a:cs typeface="Times New Roman" panose="02020603050405020304" pitchFamily="18" charset="0"/>
                      </a:endParaRPr>
                    </a:p>
                  </a:txBody>
                  <a:tcPr/>
                </a:tc>
              </a:tr>
              <a:tr h="3303954">
                <a:tc>
                  <a:txBody>
                    <a:bodyPr/>
                    <a:lstStyle/>
                    <a:p>
                      <a:pPr algn="just"/>
                      <a:r>
                        <a:rPr lang="tr-TR" sz="1800" dirty="0" smtClean="0">
                          <a:latin typeface="Times New Roman" panose="02020603050405020304" pitchFamily="18" charset="0"/>
                          <a:cs typeface="Times New Roman" panose="02020603050405020304" pitchFamily="18" charset="0"/>
                        </a:rPr>
                        <a:t>Okulumuz Aydın ili Söke ilçesi Sazlı Mahallesinde olup okul çağındaki çocuklarımızın cinsiyet gözetilmeksizin, T.C. Anayasasının eğitimle ilgili hükümleri,1739 sayılı Milli Eğitim Temel Kanunu, 222 sayılı İlköğretim ve Eğitim Kanunu, İlköğretim Kurumları yönetmeliği doğrultusunda eğitim-öğretim görmelerine yardımcı olmak, onları ortaöğretim/üniversite kademesindeki çeşitli okullara,bir üst öğretim kurumlarına hazırlamaktır</a:t>
                      </a:r>
                      <a:endParaRPr kumimoji="0" lang="tr-TR" sz="1800" b="0" kern="1200" dirty="0" smtClean="0">
                        <a:solidFill>
                          <a:schemeClr val="dk1"/>
                        </a:solidFill>
                        <a:latin typeface="Times New Roman" panose="02020603050405020304" pitchFamily="18" charset="0"/>
                        <a:ea typeface="+mn-ea"/>
                        <a:cs typeface="Times New Roman" panose="02020603050405020304" pitchFamily="18" charset="0"/>
                      </a:endParaRPr>
                    </a:p>
                  </a:txBody>
                  <a:tcPr/>
                </a:tc>
              </a:tr>
            </a:tbl>
          </a:graphicData>
        </a:graphic>
      </p:graphicFrame>
      <p:sp>
        <p:nvSpPr>
          <p:cNvPr id="6" name="7 Metin Yer Tutucusu"/>
          <p:cNvSpPr txBox="1">
            <a:spLocks/>
          </p:cNvSpPr>
          <p:nvPr/>
        </p:nvSpPr>
        <p:spPr>
          <a:xfrm>
            <a:off x="1412776" y="265337"/>
            <a:ext cx="5159474" cy="346223"/>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1600" b="0" i="0" u="none" strike="noStrike" kern="1200" cap="none" spc="0" normalizeH="0" baseline="0" noProof="0" dirty="0" smtClean="0">
                <a:ln>
                  <a:noFill/>
                </a:ln>
                <a:solidFill>
                  <a:srgbClr val="FFFFFF"/>
                </a:solidFill>
                <a:effectLst/>
                <a:uLnTx/>
                <a:uFillTx/>
                <a:latin typeface="+mn-lt"/>
                <a:ea typeface="+mn-ea"/>
                <a:cs typeface="+mn-cs"/>
              </a:rPr>
              <a:t>Kuruma İlişkin Genel Bilgiler</a:t>
            </a:r>
            <a:endParaRPr kumimoji="0" lang="tr-TR" sz="16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9"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827658687"/>
              </p:ext>
            </p:extLst>
          </p:nvPr>
        </p:nvGraphicFramePr>
        <p:xfrm>
          <a:off x="2343150" y="2411760"/>
          <a:ext cx="4229100" cy="6048684"/>
        </p:xfrm>
        <a:graphic>
          <a:graphicData uri="http://schemas.openxmlformats.org/drawingml/2006/table">
            <a:tbl>
              <a:tblPr firstRow="1" bandRow="1">
                <a:tableStyleId>{5C22544A-7EE6-4342-B048-85BDC9FD1C3A}</a:tableStyleId>
              </a:tblPr>
              <a:tblGrid>
                <a:gridCol w="4229100"/>
              </a:tblGrid>
              <a:tr h="299940">
                <a:tc>
                  <a:txBody>
                    <a:bodyPr/>
                    <a:lstStyle/>
                    <a:p>
                      <a:endParaRPr lang="tr-TR" sz="1400" b="0" dirty="0">
                        <a:latin typeface="Times New Roman" panose="02020603050405020304" pitchFamily="18" charset="0"/>
                        <a:cs typeface="Times New Roman" panose="02020603050405020304" pitchFamily="18" charset="0"/>
                      </a:endParaRPr>
                    </a:p>
                  </a:txBody>
                  <a:tcPr/>
                </a:tc>
              </a:tr>
              <a:tr h="348924">
                <a:tc>
                  <a:txBody>
                    <a:bodyPr/>
                    <a:lstStyle/>
                    <a:p>
                      <a:pPr>
                        <a:buFont typeface="Arial" pitchFamily="34" charset="0"/>
                        <a:buNone/>
                      </a:pPr>
                      <a:endParaRPr lang="tr-TR" sz="1400" b="1" dirty="0">
                        <a:latin typeface="Times New Roman" panose="02020603050405020304" pitchFamily="18" charset="0"/>
                        <a:cs typeface="Times New Roman" panose="02020603050405020304" pitchFamily="18" charset="0"/>
                      </a:endParaRPr>
                    </a:p>
                  </a:txBody>
                  <a:tcPr/>
                </a:tc>
              </a:tr>
              <a:tr h="1136461">
                <a:tc>
                  <a:txBody>
                    <a:bodyPr/>
                    <a:lstStyle/>
                    <a:p>
                      <a:r>
                        <a:rPr lang="tr-TR" sz="2400" dirty="0" smtClean="0">
                          <a:latin typeface="Times New Roman" panose="02020603050405020304" pitchFamily="18" charset="0"/>
                          <a:cs typeface="Times New Roman" panose="02020603050405020304" pitchFamily="18" charset="0"/>
                        </a:rPr>
                        <a:t>Öğrencilerimizin zeka düzeyleri kabiliyetleri ölçüsünde en üst düzeye çıkararak onların eğitimine karşı olumlu tutum geliştirmeleri sağlamak ve teknolojinin en son teknikleriyle yenilikçi toplum tarafından benimsenen ve örnek gösterilen eğitim ve öğretim yuvası olmaktır </a:t>
                      </a:r>
                      <a:endParaRPr lang="tr-TR" sz="2400" b="0" dirty="0">
                        <a:latin typeface="Times New Roman" panose="02020603050405020304" pitchFamily="18" charset="0"/>
                        <a:cs typeface="Times New Roman" panose="02020603050405020304" pitchFamily="18" charset="0"/>
                      </a:endParaRPr>
                    </a:p>
                  </a:txBody>
                  <a:tcPr/>
                </a:tc>
              </a:tr>
              <a:tr h="299940">
                <a:tc>
                  <a:txBody>
                    <a:bodyPr/>
                    <a:lstStyle/>
                    <a:p>
                      <a:pPr>
                        <a:buFont typeface="Arial" pitchFamily="34" charset="0"/>
                        <a:buChar char="•"/>
                      </a:pPr>
                      <a:endParaRPr lang="tr-TR" sz="2400" b="0" dirty="0"/>
                    </a:p>
                  </a:txBody>
                  <a:tcPr/>
                </a:tc>
              </a:tr>
              <a:tr h="299940">
                <a:tc>
                  <a:txBody>
                    <a:bodyPr/>
                    <a:lstStyle/>
                    <a:p>
                      <a:endParaRPr lang="tr-TR" sz="1200" b="0" dirty="0" smtClean="0"/>
                    </a:p>
                    <a:p>
                      <a:endParaRPr lang="tr-TR" sz="1200" b="0" dirty="0" smtClean="0"/>
                    </a:p>
                    <a:p>
                      <a:endParaRPr lang="tr-TR" sz="1200" b="0" dirty="0" smtClean="0"/>
                    </a:p>
                    <a:p>
                      <a:endParaRPr lang="tr-TR" sz="1200" b="0" dirty="0" smtClean="0"/>
                    </a:p>
                    <a:p>
                      <a:endParaRPr lang="tr-TR" sz="1200" b="0" dirty="0" smtClean="0"/>
                    </a:p>
                    <a:p>
                      <a:endParaRPr lang="tr-TR" sz="1200" b="0" dirty="0"/>
                    </a:p>
                  </a:txBody>
                  <a:tcPr/>
                </a:tc>
              </a:tr>
            </a:tbl>
          </a:graphicData>
        </a:graphic>
      </p:graphicFrame>
      <p:sp>
        <p:nvSpPr>
          <p:cNvPr id="6" name="7 Metin Yer Tutucusu"/>
          <p:cNvSpPr txBox="1">
            <a:spLocks/>
          </p:cNvSpPr>
          <p:nvPr/>
        </p:nvSpPr>
        <p:spPr>
          <a:xfrm>
            <a:off x="1412776" y="276673"/>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Kuruma İlişkin Genel ilgiler</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9"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8" name="İçerik Yer Tutucusu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92896" y="755576"/>
            <a:ext cx="3562350" cy="128587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İçerik Yer Tutucusu"/>
          <p:cNvGraphicFramePr>
            <a:graphicFrameLocks noGrp="1"/>
          </p:cNvGraphicFramePr>
          <p:nvPr>
            <p:ph sz="quarter" idx="1"/>
            <p:extLst>
              <p:ext uri="{D42A27DB-BD31-4B8C-83A1-F6EECF244321}">
                <p14:modId xmlns:p14="http://schemas.microsoft.com/office/powerpoint/2010/main" xmlns="" val="3236732568"/>
              </p:ext>
            </p:extLst>
          </p:nvPr>
        </p:nvGraphicFramePr>
        <p:xfrm>
          <a:off x="2276872" y="1907704"/>
          <a:ext cx="4229100" cy="6055800"/>
        </p:xfrm>
        <a:graphic>
          <a:graphicData uri="http://schemas.openxmlformats.org/drawingml/2006/table">
            <a:tbl>
              <a:tblPr firstRow="1" bandRow="1">
                <a:tableStyleId>{5C22544A-7EE6-4342-B048-85BDC9FD1C3A}</a:tableStyleId>
              </a:tblPr>
              <a:tblGrid>
                <a:gridCol w="4229100"/>
              </a:tblGrid>
              <a:tr h="299940">
                <a:tc>
                  <a:txBody>
                    <a:bodyPr/>
                    <a:lstStyle/>
                    <a:p>
                      <a:endParaRPr lang="tr-TR" sz="1400" b="0" dirty="0">
                        <a:latin typeface="Times New Roman" panose="02020603050405020304" pitchFamily="18" charset="0"/>
                        <a:cs typeface="Times New Roman" panose="02020603050405020304" pitchFamily="18" charset="0"/>
                      </a:endParaRPr>
                    </a:p>
                  </a:txBody>
                  <a:tcPr/>
                </a:tc>
              </a:tr>
              <a:tr h="299940">
                <a:tc>
                  <a:txBody>
                    <a:bodyPr/>
                    <a:lstStyle/>
                    <a:p>
                      <a:pPr>
                        <a:buFont typeface="Arial" pitchFamily="34" charset="0"/>
                        <a:buNone/>
                      </a:pPr>
                      <a:endParaRPr lang="tr-TR" sz="1400" b="0" dirty="0">
                        <a:latin typeface="Times New Roman" panose="02020603050405020304" pitchFamily="18" charset="0"/>
                        <a:cs typeface="Times New Roman" panose="02020603050405020304" pitchFamily="18" charset="0"/>
                      </a:endParaRPr>
                    </a:p>
                  </a:txBody>
                  <a:tcPr/>
                </a:tc>
              </a:tr>
              <a:tr h="1764506">
                <a:tc>
                  <a:txBody>
                    <a:bodyPr/>
                    <a:lstStyle/>
                    <a:p>
                      <a:pPr algn="just"/>
                      <a:r>
                        <a:rPr lang="tr-TR" sz="2400" dirty="0" smtClean="0">
                          <a:latin typeface="Times New Roman" panose="02020603050405020304" pitchFamily="18" charset="0"/>
                          <a:cs typeface="Times New Roman" panose="02020603050405020304" pitchFamily="18" charset="0"/>
                        </a:rPr>
                        <a:t>Karşılaştığı sorunlara akılcı çözümler üreten,hür ve demokratik düşünen,bilimsel metotlarla eğitilmiş , çağdaş düşünce yapısına sahip,kültürel değerlerini bilen ve sahip çıkan, ecdadını</a:t>
                      </a:r>
                      <a:r>
                        <a:rPr lang="tr-TR" sz="2400" baseline="0" dirty="0" smtClean="0">
                          <a:latin typeface="Times New Roman" panose="02020603050405020304" pitchFamily="18" charset="0"/>
                          <a:cs typeface="Times New Roman" panose="02020603050405020304" pitchFamily="18" charset="0"/>
                        </a:rPr>
                        <a:t> </a:t>
                      </a:r>
                      <a:r>
                        <a:rPr lang="tr-TR" sz="2400" dirty="0" smtClean="0">
                          <a:latin typeface="Times New Roman" panose="02020603050405020304" pitchFamily="18" charset="0"/>
                          <a:cs typeface="Times New Roman" panose="02020603050405020304" pitchFamily="18" charset="0"/>
                        </a:rPr>
                        <a:t>tanıyan, geçmişinden ders alıp geleceğe yürürken ecdadından güç ve feyz alan,hak ve adalete inanıp hakkaniyetli ve adaletli davranan,üretken,bilinçli ve kendine güvenen bireyler yetiştirmektir. </a:t>
                      </a:r>
                      <a:r>
                        <a:rPr kumimoji="0" lang="tr-TR" sz="2400" b="0" kern="1200" dirty="0" smtClean="0">
                          <a:solidFill>
                            <a:schemeClr val="dk1"/>
                          </a:solidFill>
                          <a:latin typeface="Times New Roman" panose="02020603050405020304" pitchFamily="18" charset="0"/>
                          <a:ea typeface="+mn-ea"/>
                          <a:cs typeface="Times New Roman" panose="02020603050405020304" pitchFamily="18" charset="0"/>
                        </a:rPr>
                        <a:t> </a:t>
                      </a:r>
                      <a:endParaRPr lang="tr-TR" sz="2400" b="0" dirty="0">
                        <a:latin typeface="Times New Roman" panose="02020603050405020304" pitchFamily="18" charset="0"/>
                        <a:cs typeface="Times New Roman" panose="02020603050405020304" pitchFamily="18" charset="0"/>
                      </a:endParaRPr>
                    </a:p>
                  </a:txBody>
                  <a:tcPr/>
                </a:tc>
              </a:tr>
              <a:tr h="299940">
                <a:tc>
                  <a:txBody>
                    <a:bodyPr/>
                    <a:lstStyle/>
                    <a:p>
                      <a:pPr>
                        <a:buFont typeface="Arial" pitchFamily="34" charset="0"/>
                        <a:buChar char="•"/>
                      </a:pPr>
                      <a:endParaRPr lang="tr-TR" sz="1200" b="0" dirty="0"/>
                    </a:p>
                  </a:txBody>
                  <a:tcPr/>
                </a:tc>
              </a:tr>
              <a:tr h="299940">
                <a:tc>
                  <a:txBody>
                    <a:bodyPr/>
                    <a:lstStyle/>
                    <a:p>
                      <a:endParaRPr lang="tr-TR" sz="1200" b="0" dirty="0"/>
                    </a:p>
                  </a:txBody>
                  <a:tcPr/>
                </a:tc>
              </a:tr>
            </a:tbl>
          </a:graphicData>
        </a:graphic>
      </p:graphicFrame>
      <p:sp>
        <p:nvSpPr>
          <p:cNvPr id="6" name="7 Metin Yer Tutucusu"/>
          <p:cNvSpPr txBox="1">
            <a:spLocks/>
          </p:cNvSpPr>
          <p:nvPr/>
        </p:nvSpPr>
        <p:spPr>
          <a:xfrm>
            <a:off x="1365969" y="155990"/>
            <a:ext cx="5159474" cy="346223"/>
          </a:xfrm>
          <a:prstGeom prst="rect">
            <a:avLst/>
          </a:prstGeom>
        </p:spPr>
        <p:txBody>
          <a:bodyPr vert="horz">
            <a:no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tr-TR" sz="2400" b="0" i="0" u="none" strike="noStrike" kern="1200" cap="none" spc="0" normalizeH="0" baseline="0" noProof="0" dirty="0" smtClean="0">
                <a:ln>
                  <a:noFill/>
                </a:ln>
                <a:solidFill>
                  <a:srgbClr val="FFFFFF"/>
                </a:solidFill>
                <a:effectLst/>
                <a:uLnTx/>
                <a:uFillTx/>
                <a:latin typeface="+mn-lt"/>
                <a:ea typeface="+mn-ea"/>
                <a:cs typeface="+mn-cs"/>
              </a:rPr>
              <a:t>Kuruma İlişkin Genel ilgiler</a:t>
            </a:r>
            <a:endParaRPr kumimoji="0" lang="tr-TR" sz="24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2 Metin Yer Tutucusu"/>
          <p:cNvSpPr>
            <a:spLocks noGrp="1"/>
          </p:cNvSpPr>
          <p:nvPr>
            <p:ph type="body" idx="2"/>
          </p:nvPr>
        </p:nvSpPr>
        <p:spPr>
          <a:xfrm rot="16200000">
            <a:off x="-1673656" y="5013964"/>
            <a:ext cx="5544619" cy="1348324"/>
          </a:xfrm>
        </p:spPr>
        <p:txBody>
          <a:bodyPr/>
          <a:lstStyle/>
          <a:p>
            <a:pPr algn="ctr"/>
            <a:r>
              <a:rPr lang="tr-TR" dirty="0" smtClean="0"/>
              <a:t>SAZLIKÖY HİLMİ FIRAT ORTAOKULU</a:t>
            </a:r>
          </a:p>
          <a:p>
            <a:pPr algn="ctr"/>
            <a:r>
              <a:rPr lang="tr-TR" dirty="0" smtClean="0"/>
              <a:t> 2020-2021  EĞİTİM – ÖĞRETİM YILI </a:t>
            </a:r>
          </a:p>
          <a:p>
            <a:pPr algn="ctr"/>
            <a:r>
              <a:rPr lang="tr-TR" dirty="0" smtClean="0"/>
              <a:t>BRİFİNG DOSYASI</a:t>
            </a:r>
            <a:endParaRPr lang="tr-TR" dirty="0"/>
          </a:p>
        </p:txBody>
      </p:sp>
      <p:pic>
        <p:nvPicPr>
          <p:cNvPr id="9" name="Picture 2" descr="18-03-2020"/>
          <p:cNvPicPr>
            <a:picLocks noChangeAspect="1" noChangeArrowheads="1"/>
          </p:cNvPicPr>
          <p:nvPr/>
        </p:nvPicPr>
        <p:blipFill>
          <a:blip r:embed="rId2" cstate="print"/>
          <a:srcRect/>
          <a:stretch>
            <a:fillRect/>
          </a:stretch>
        </p:blipFill>
        <p:spPr bwMode="auto">
          <a:xfrm>
            <a:off x="428604" y="1214414"/>
            <a:ext cx="1446620" cy="1928826"/>
          </a:xfrm>
          <a:prstGeom prst="rect">
            <a:avLst/>
          </a:prstGeom>
          <a:noFill/>
        </p:spPr>
      </p:pic>
      <p:pic>
        <p:nvPicPr>
          <p:cNvPr id="8" name="İçerik Yer Tutucusu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07456" y="899592"/>
            <a:ext cx="4105275" cy="1114425"/>
          </a:xfrm>
          <a:prstGeom prst="rect">
            <a:avLst/>
          </a:prstGeom>
        </p:spPr>
      </p:pic>
    </p:spTree>
    <p:extLst>
      <p:ext uri="{BB962C8B-B14F-4D97-AF65-F5344CB8AC3E}">
        <p14:creationId xmlns:p14="http://schemas.microsoft.com/office/powerpoint/2010/main" xmlns="" val="30743765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ent">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Kent">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3822</TotalTime>
  <Words>1969</Words>
  <Application>Microsoft Office PowerPoint</Application>
  <PresentationFormat>Ekran Gösterisi (4:3)</PresentationFormat>
  <Paragraphs>664</Paragraphs>
  <Slides>42</Slides>
  <Notes>0</Notes>
  <HiddenSlides>0</HiddenSlides>
  <MMClips>0</MMClips>
  <ScaleCrop>false</ScaleCrop>
  <HeadingPairs>
    <vt:vector size="4" baseType="variant">
      <vt:variant>
        <vt:lpstr>Tema</vt:lpstr>
      </vt:variant>
      <vt:variant>
        <vt:i4>1</vt:i4>
      </vt:variant>
      <vt:variant>
        <vt:lpstr>Slayt Başlıkları</vt:lpstr>
      </vt:variant>
      <vt:variant>
        <vt:i4>42</vt:i4>
      </vt:variant>
    </vt:vector>
  </HeadingPairs>
  <TitlesOfParts>
    <vt:vector size="43" baseType="lpstr">
      <vt:lpstr>Kent</vt:lpstr>
      <vt:lpstr>SAZLIKÖY HİLFİ FIRAT ORTAOKULU   2020-2021  EĞİTİM-ÖĞRETİM YILI BRİFİNG DOSYASI  </vt:lpstr>
      <vt:lpstr>Slayt 2</vt:lpstr>
      <vt:lpstr>Slayt 3</vt:lpstr>
      <vt:lpstr>Slayt 4</vt:lpstr>
      <vt:lpstr>1.BÖLÜM </vt:lpstr>
      <vt:lpstr>Slayt 6</vt:lpstr>
      <vt:lpstr>Slayt 7</vt:lpstr>
      <vt:lpstr>Slayt 8</vt:lpstr>
      <vt:lpstr>Slayt 9</vt:lpstr>
      <vt:lpstr>Slayt 10</vt:lpstr>
      <vt:lpstr>2.BÖLÜM </vt:lpstr>
      <vt:lpstr>Slayt 12</vt:lpstr>
      <vt:lpstr>Slayt 13</vt:lpstr>
      <vt:lpstr>Slayt 14</vt:lpstr>
      <vt:lpstr>Slayt 15</vt:lpstr>
      <vt:lpstr>3.BÖLÜM </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Koronavirüs Kovid 19 salgın hastalığı sebebiyle 16 Mart 2020 tarihinden itibaren uzaktan eğitime geçtik..</vt:lpstr>
      <vt:lpstr>İnternet erişimi olmayan öğrencilerimize yönelik EBA Destek Noktasını oluşturduk. </vt:lpstr>
      <vt:lpstr>MEB) ile TSE) işbirliğinde hazırlanan "Eğitim Kurumlarında Hijyen Şartlarının Geliştirilmesi ve Enfeksiyon Önleme" kılavuzu doğrultusunda okulum temiz belgesini almaya hak kazanmıştır.y</vt:lpstr>
      <vt:lpstr> </vt:lpstr>
    </vt:vector>
  </TitlesOfParts>
  <Company>ATA-GROUP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saffettin</dc:creator>
  <cp:lastModifiedBy>EYÜP KÜÇÜK</cp:lastModifiedBy>
  <cp:revision>195</cp:revision>
  <dcterms:created xsi:type="dcterms:W3CDTF">2014-07-11T07:37:08Z</dcterms:created>
  <dcterms:modified xsi:type="dcterms:W3CDTF">2021-05-18T09:04:23Z</dcterms:modified>
</cp:coreProperties>
</file>