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80" r:id="rId1"/>
  </p:sldMasterIdLst>
  <p:notesMasterIdLst>
    <p:notesMasterId r:id="rId25"/>
  </p:notesMasterIdLst>
  <p:sldIdLst>
    <p:sldId id="256" r:id="rId2"/>
    <p:sldId id="521" r:id="rId3"/>
    <p:sldId id="543" r:id="rId4"/>
    <p:sldId id="545" r:id="rId5"/>
    <p:sldId id="544" r:id="rId6"/>
    <p:sldId id="522" r:id="rId7"/>
    <p:sldId id="536" r:id="rId8"/>
    <p:sldId id="523" r:id="rId9"/>
    <p:sldId id="524" r:id="rId10"/>
    <p:sldId id="525" r:id="rId11"/>
    <p:sldId id="535" r:id="rId12"/>
    <p:sldId id="546" r:id="rId13"/>
    <p:sldId id="526" r:id="rId14"/>
    <p:sldId id="527" r:id="rId15"/>
    <p:sldId id="528" r:id="rId16"/>
    <p:sldId id="529" r:id="rId17"/>
    <p:sldId id="530" r:id="rId18"/>
    <p:sldId id="537" r:id="rId19"/>
    <p:sldId id="539" r:id="rId20"/>
    <p:sldId id="540" r:id="rId21"/>
    <p:sldId id="531" r:id="rId22"/>
    <p:sldId id="533" r:id="rId23"/>
    <p:sldId id="431" r:id="rId2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="" xmlns:p14="http://schemas.microsoft.com/office/powerpoint/2010/main">
          <a:srgbClr val="FF0000"/>
        </p14:laserClr>
      </p:ext>
      <p:ext uri="{2FDB2607-1784-4EEB-B798-7EB5836EED8A}">
        <p14:showMediaCtrls xmlns="" xmlns:p14="http://schemas.microsoft.com/office/powerpoint/2010/main" val="1"/>
      </p:ext>
    </p:extLst>
  </p:showPr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E244157-2D9F-47D4-9B54-9241B6AC28A9}" v="8" dt="2021-01-13T12:55:37.95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Orta Stil 2 - Vurgu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074" autoAdjust="0"/>
    <p:restoredTop sz="94660"/>
  </p:normalViewPr>
  <p:slideViewPr>
    <p:cSldViewPr snapToGrid="0">
      <p:cViewPr varScale="1">
        <p:scale>
          <a:sx n="86" d="100"/>
          <a:sy n="86" d="100"/>
        </p:scale>
        <p:origin x="-54" y="-5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Relationship Id="rId30" Type="http://schemas.microsoft.com/office/2015/10/relationships/revisionInfo" Target="revisionInfo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Üstbilgi Yer Tutucusu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2 Veri Yer Tutucusu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B7282DB-6F8E-4ED4-8B6C-C5B3040F0D11}" type="datetimeFigureOut">
              <a:rPr lang="tr-TR" smtClean="0"/>
              <a:pPr/>
              <a:t>1.07.2022</a:t>
            </a:fld>
            <a:endParaRPr lang="tr-TR"/>
          </a:p>
        </p:txBody>
      </p:sp>
      <p:sp>
        <p:nvSpPr>
          <p:cNvPr id="4" name="3 Slayt Görüntüsü Yer Tutucusu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4 Not Yer Tutucusu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 smtClean="0"/>
              <a:t>Asıl metin stillerini düzenlemek için tıklatın</a:t>
            </a:r>
          </a:p>
          <a:p>
            <a:pPr lvl="1"/>
            <a:r>
              <a:rPr lang="tr-TR" smtClean="0"/>
              <a:t>İkinci düzey</a:t>
            </a:r>
          </a:p>
          <a:p>
            <a:pPr lvl="2"/>
            <a:r>
              <a:rPr lang="tr-TR" smtClean="0"/>
              <a:t>Üçüncü düzey</a:t>
            </a:r>
          </a:p>
          <a:p>
            <a:pPr lvl="3"/>
            <a:r>
              <a:rPr lang="tr-TR" smtClean="0"/>
              <a:t>Dördüncü düzey</a:t>
            </a:r>
          </a:p>
          <a:p>
            <a:pPr lvl="4"/>
            <a:r>
              <a:rPr lang="tr-TR" smtClean="0"/>
              <a:t>Beşinci düzey</a:t>
            </a:r>
            <a:endParaRPr lang="tr-TR"/>
          </a:p>
        </p:txBody>
      </p:sp>
      <p:sp>
        <p:nvSpPr>
          <p:cNvPr id="6" name="5 Altbilgi Yer Tutucusu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6 Slayt Numarası Yer Tutucusu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68A97CE-5CBA-4C45-9440-0A5F8DFF6A79}" type="slidenum">
              <a:rPr lang="tr-TR" smtClean="0"/>
              <a:pPr/>
              <a:t>‹#›</a:t>
            </a:fld>
            <a:endParaRPr lang="tr-T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Slayt Görüntüsü Yer Tutucusu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Not Yer Tutucusu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tr-TR"/>
          </a:p>
        </p:txBody>
      </p:sp>
      <p:sp>
        <p:nvSpPr>
          <p:cNvPr id="4" name="3 Slayt Numarası Yer Tutucusu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68A97CE-5CBA-4C45-9440-0A5F8DFF6A79}" type="slidenum">
              <a:rPr lang="tr-TR" smtClean="0"/>
              <a:pPr/>
              <a:t>1</a:t>
            </a:fld>
            <a:endParaRPr lang="tr-TR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tr-TR"/>
              <a:t>Asıl alt başlık stilini düzenlemek için tıklayın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A3353B-2752-4CCF-B432-FA0409712FDE}" type="datetime1">
              <a:rPr lang="tr-TR" smtClean="0"/>
              <a:pPr/>
              <a:t>1.07.2022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1704-DB13-438B-8D1E-EC6A9C8D3980}" type="slidenum">
              <a:rPr lang="tr-TR" smtClean="0"/>
              <a:pPr/>
              <a:t>‹#›</a:t>
            </a:fld>
            <a:endParaRPr lang="tr-TR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="" xmlns:p14="http://schemas.microsoft.com/office/powerpoint/2010/main" val="244808871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Yazılı Panoramik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621D8F-071D-4807-BE57-06CE36D13869}" type="datetime1">
              <a:rPr lang="tr-TR" smtClean="0"/>
              <a:pPr/>
              <a:t>1.07.2022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1704-DB13-438B-8D1E-EC6A9C8D398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896573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aşlık ve Resim Yazıs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FD5303-7D44-4704-B475-6EE042DDAABF}" type="datetime1">
              <a:rPr lang="tr-TR" smtClean="0"/>
              <a:pPr/>
              <a:t>1.07.2022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1704-DB13-438B-8D1E-EC6A9C8D398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80432334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Resim Yazılı Alın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086124-6D67-4C43-B0F0-42F99C42EF88}" type="datetime1">
              <a:rPr lang="tr-TR" smtClean="0"/>
              <a:pPr/>
              <a:t>1.07.2022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1704-DB13-438B-8D1E-EC6A9C8D3980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9629768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2E93-6D07-40B4-ADB3-40F94EA02925}" type="datetime1">
              <a:rPr lang="tr-TR" smtClean="0"/>
              <a:pPr/>
              <a:t>1.07.2022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1704-DB13-438B-8D1E-EC6A9C8D398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00090841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lıntı İsim Kart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80AE24-6F70-431C-B14D-44C6F3BFCA42}" type="datetime1">
              <a:rPr lang="tr-TR" smtClean="0"/>
              <a:pPr/>
              <a:t>1.07.2022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1704-DB13-438B-8D1E-EC6A9C8D3980}" type="slidenum">
              <a:rPr lang="tr-TR" smtClean="0"/>
              <a:pPr/>
              <a:t>‹#›</a:t>
            </a:fld>
            <a:endParaRPr lang="tr-TR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="" xmlns:p14="http://schemas.microsoft.com/office/powerpoint/2010/main" val="288725580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oğru veya Yanlı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tr-TR"/>
              <a:t>Asıl metin stillerini düzenlemek için tıklayın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9476D5-7FB5-4C83-A90A-59911C7DFD1E}" type="datetime1">
              <a:rPr lang="tr-TR" smtClean="0"/>
              <a:pPr/>
              <a:t>1.07.2022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1704-DB13-438B-8D1E-EC6A9C8D398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72723081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102BDF-DAFC-4F31-B756-CD40571C47A8}" type="datetime1">
              <a:rPr lang="tr-TR" smtClean="0"/>
              <a:pPr/>
              <a:t>1.07.2022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1704-DB13-438B-8D1E-EC6A9C8D398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746434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7D1B8E-2DB3-45DD-B1C9-AEBAAD4D3AF1}" type="datetime1">
              <a:rPr lang="tr-TR" smtClean="0"/>
              <a:pPr/>
              <a:t>1.07.2022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1704-DB13-438B-8D1E-EC6A9C8D398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470399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D55AC2-34AA-4ACE-9BBC-C3C2079730FA}" type="datetime1">
              <a:rPr lang="tr-TR" smtClean="0"/>
              <a:pPr/>
              <a:t>1.07.2022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1704-DB13-438B-8D1E-EC6A9C8D398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467130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E7E2F4-4305-47F6-AD80-1589C66B6A0C}" type="datetime1">
              <a:rPr lang="tr-TR" smtClean="0"/>
              <a:pPr/>
              <a:t>1.07.2022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1704-DB13-438B-8D1E-EC6A9C8D398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1833349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A32FBB-015C-4DCB-BBC9-B268850806D7}" type="datetime1">
              <a:rPr lang="tr-TR" smtClean="0"/>
              <a:pPr/>
              <a:t>1.07.2022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1704-DB13-438B-8D1E-EC6A9C8D398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4288429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AC827D-11DD-4547-B455-4D6237C836F1}" type="datetime1">
              <a:rPr lang="tr-TR" smtClean="0"/>
              <a:pPr/>
              <a:t>1.07.2022</a:t>
            </a:fld>
            <a:endParaRPr lang="tr-T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1704-DB13-438B-8D1E-EC6A9C8D398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876825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A743A5-ECB4-4F33-8953-D414FA01C900}" type="datetime1">
              <a:rPr lang="tr-TR" smtClean="0"/>
              <a:pPr/>
              <a:t>1.07.2022</a:t>
            </a:fld>
            <a:endParaRPr lang="tr-T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1704-DB13-438B-8D1E-EC6A9C8D398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9578576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9B2FBB-D71A-4669-96B6-C54E19CC33C9}" type="datetime1">
              <a:rPr lang="tr-TR" smtClean="0"/>
              <a:pPr/>
              <a:t>1.07.2022</a:t>
            </a:fld>
            <a:endParaRPr lang="tr-T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1704-DB13-438B-8D1E-EC6A9C8D398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26425921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7D19EE-E6E8-434D-9761-B82B8F2DD006}" type="datetime1">
              <a:rPr lang="tr-TR" smtClean="0"/>
              <a:pPr/>
              <a:t>1.07.2022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1704-DB13-438B-8D1E-EC6A9C8D398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2428801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tr-TR"/>
              <a:t>Resim eklemek için simgeye tıklayın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F16521-F6F9-47C5-A763-AB276FAE7535}" type="datetime1">
              <a:rPr lang="tr-TR" smtClean="0"/>
              <a:pPr/>
              <a:t>1.07.2022</a:t>
            </a:fld>
            <a:endParaRPr lang="tr-T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B61704-DB13-438B-8D1E-EC6A9C8D398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17029694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437CB995-8740-444A-86CD-5FBF3F015B5F}" type="datetime1">
              <a:rPr lang="tr-TR" smtClean="0"/>
              <a:pPr/>
              <a:t>1.07.2022</a:t>
            </a:fld>
            <a:endParaRPr lang="tr-T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tr-T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D8B61704-DB13-438B-8D1E-EC6A9C8D3980}" type="slidenum">
              <a:rPr lang="tr-TR" smtClean="0"/>
              <a:pPr/>
              <a:t>‹#›</a:t>
            </a:fld>
            <a:endParaRPr lang="tr-TR"/>
          </a:p>
        </p:txBody>
      </p:sp>
    </p:spTree>
    <p:extLst>
      <p:ext uri="{BB962C8B-B14F-4D97-AF65-F5344CB8AC3E}">
        <p14:creationId xmlns="" xmlns:p14="http://schemas.microsoft.com/office/powerpoint/2010/main" val="33613965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  <p:sldLayoutId id="2147483893" r:id="rId13"/>
    <p:sldLayoutId id="2147483894" r:id="rId14"/>
    <p:sldLayoutId id="2147483895" r:id="rId15"/>
    <p:sldLayoutId id="2147483896" r:id="rId16"/>
    <p:sldLayoutId id="2147483897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7" Type="http://schemas.openxmlformats.org/officeDocument/2006/relationships/image" Target="../media/image46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Dikdörtgen"/>
          <p:cNvSpPr/>
          <p:nvPr/>
        </p:nvSpPr>
        <p:spPr>
          <a:xfrm>
            <a:off x="228600" y="161926"/>
            <a:ext cx="11506199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b="1" dirty="0">
                <a:solidFill>
                  <a:schemeClr val="bg1"/>
                </a:solidFill>
              </a:rPr>
              <a:t>      SAZLIKÖY HİLMİ FIRAT ORTAOKULU MÜDÜRLÜĞÜ </a:t>
            </a:r>
            <a:br>
              <a:rPr lang="tr-TR" sz="3200" b="1" dirty="0">
                <a:solidFill>
                  <a:schemeClr val="bg1"/>
                </a:solidFill>
              </a:rPr>
            </a:br>
            <a:r>
              <a:rPr lang="tr-TR" sz="3200" b="1" dirty="0">
                <a:solidFill>
                  <a:schemeClr val="bg1"/>
                </a:solidFill>
              </a:rPr>
              <a:t/>
            </a:r>
            <a:br>
              <a:rPr lang="tr-TR" sz="3200" b="1" dirty="0">
                <a:solidFill>
                  <a:schemeClr val="bg1"/>
                </a:solidFill>
              </a:rPr>
            </a:br>
            <a:r>
              <a:rPr lang="tr-TR" sz="3200" b="1" dirty="0">
                <a:solidFill>
                  <a:schemeClr val="bg1"/>
                </a:solidFill>
              </a:rPr>
              <a:t/>
            </a:r>
            <a:br>
              <a:rPr lang="tr-TR" sz="3200" b="1" dirty="0">
                <a:solidFill>
                  <a:schemeClr val="bg1"/>
                </a:solidFill>
              </a:rPr>
            </a:br>
            <a:r>
              <a:rPr lang="tr-TR" sz="3200" b="1" dirty="0">
                <a:solidFill>
                  <a:schemeClr val="bg1"/>
                </a:solidFill>
              </a:rPr>
              <a:t/>
            </a:r>
            <a:br>
              <a:rPr lang="tr-TR" sz="3200" b="1" dirty="0">
                <a:solidFill>
                  <a:schemeClr val="bg1"/>
                </a:solidFill>
              </a:rPr>
            </a:br>
            <a:endParaRPr lang="tr-TR" sz="3200" b="1" dirty="0">
              <a:solidFill>
                <a:schemeClr val="bg1"/>
              </a:solidFill>
            </a:endParaRPr>
          </a:p>
        </p:txBody>
      </p:sp>
      <p:sp>
        <p:nvSpPr>
          <p:cNvPr id="8" name="7 Dikdörtgen"/>
          <p:cNvSpPr/>
          <p:nvPr/>
        </p:nvSpPr>
        <p:spPr>
          <a:xfrm>
            <a:off x="1586429" y="5617695"/>
            <a:ext cx="892366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r-TR" sz="3200" dirty="0">
                <a:solidFill>
                  <a:schemeClr val="bg1"/>
                </a:solidFill>
              </a:rPr>
              <a:t>   </a:t>
            </a:r>
            <a:r>
              <a:rPr lang="tr-TR" sz="3200" dirty="0" smtClean="0">
                <a:solidFill>
                  <a:schemeClr val="bg1"/>
                </a:solidFill>
              </a:rPr>
              <a:t>    </a:t>
            </a:r>
            <a:r>
              <a:rPr lang="tr-TR" sz="3200" dirty="0" smtClean="0">
                <a:solidFill>
                  <a:schemeClr val="bg1"/>
                </a:solidFill>
              </a:rPr>
              <a:t>2021-2022 EĞİTİM ÖĞRETİM YILI</a:t>
            </a:r>
          </a:p>
          <a:p>
            <a:r>
              <a:rPr lang="tr-TR" sz="3200" dirty="0" smtClean="0">
                <a:solidFill>
                  <a:schemeClr val="bg1"/>
                </a:solidFill>
              </a:rPr>
              <a:t>          LİSEYE HAZIRLIK EYLEM PLANI</a:t>
            </a:r>
            <a:endParaRPr lang="tr-TR" sz="3200" dirty="0"/>
          </a:p>
        </p:txBody>
      </p:sp>
      <p:sp>
        <p:nvSpPr>
          <p:cNvPr id="9" name="8 Metin kutusu"/>
          <p:cNvSpPr txBox="1"/>
          <p:nvPr/>
        </p:nvSpPr>
        <p:spPr>
          <a:xfrm>
            <a:off x="10607040" y="5908431"/>
            <a:ext cx="75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1/22</a:t>
            </a:r>
            <a:endParaRPr lang="tr-TR" dirty="0"/>
          </a:p>
        </p:txBody>
      </p:sp>
      <p:pic>
        <p:nvPicPr>
          <p:cNvPr id="23554" name="Picture 2" descr="Sazlıköy Hilmi Fırat Ortaokulu Fotoğrafı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49137" y="1219011"/>
            <a:ext cx="7293167" cy="409685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9740539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356241" y="275421"/>
            <a:ext cx="8534400" cy="1828800"/>
          </a:xfrm>
        </p:spPr>
        <p:txBody>
          <a:bodyPr/>
          <a:lstStyle/>
          <a:p>
            <a:pPr algn="just">
              <a:buNone/>
            </a:pPr>
            <a:r>
              <a:rPr lang="tr-TR" b="1" dirty="0" smtClean="0"/>
              <a:t>     </a:t>
            </a:r>
            <a:r>
              <a:rPr lang="tr-TR" sz="2400" b="1" dirty="0" smtClean="0">
                <a:latin typeface="Times New Roman" pitchFamily="18" charset="0"/>
                <a:cs typeface="Times New Roman" pitchFamily="18" charset="0"/>
              </a:rPr>
              <a:t>Sosyal medya hesaplarımızda da liseye hazırlık kapsamında öğrencilerimize yönelik bilgilendirici paylaşımlar yapıldı.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324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0722" y="2291435"/>
            <a:ext cx="3540602" cy="407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426714" y="2319984"/>
            <a:ext cx="3935087" cy="40175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32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94637" y="2346620"/>
            <a:ext cx="3347648" cy="3955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71499" y="231354"/>
            <a:ext cx="8534400" cy="1311009"/>
          </a:xfrm>
        </p:spPr>
        <p:txBody>
          <a:bodyPr>
            <a:normAutofit/>
          </a:bodyPr>
          <a:lstStyle/>
          <a:p>
            <a:pPr algn="just"/>
            <a:r>
              <a:rPr lang="tr-TR" sz="2400" b="1" dirty="0" smtClean="0"/>
              <a:t> </a:t>
            </a:r>
            <a:r>
              <a:rPr lang="tr-TR" sz="2400" b="1" dirty="0" smtClean="0">
                <a:latin typeface="Times New Roman" pitchFamily="18" charset="0"/>
                <a:cs typeface="Times New Roman" pitchFamily="18" charset="0"/>
              </a:rPr>
              <a:t>Sosyal medya hesaplarımızda da </a:t>
            </a:r>
            <a:r>
              <a:rPr lang="tr-TR" sz="2400" b="1" dirty="0" smtClean="0">
                <a:latin typeface="Times New Roman" pitchFamily="18" charset="0"/>
                <a:cs typeface="Times New Roman" pitchFamily="18" charset="0"/>
              </a:rPr>
              <a:t>mesleki rehberlik kapsamında </a:t>
            </a:r>
            <a:r>
              <a:rPr lang="tr-TR" sz="2400" b="1" dirty="0" smtClean="0">
                <a:latin typeface="Times New Roman" pitchFamily="18" charset="0"/>
                <a:cs typeface="Times New Roman" pitchFamily="18" charset="0"/>
              </a:rPr>
              <a:t>öğrencilerimize yönelik </a:t>
            </a:r>
            <a:r>
              <a:rPr lang="tr-TR" sz="2400" b="1" dirty="0" smtClean="0">
                <a:latin typeface="Times New Roman" pitchFamily="18" charset="0"/>
                <a:cs typeface="Times New Roman" pitchFamily="18" charset="0"/>
              </a:rPr>
              <a:t>mesleki eğitim ve alan tanıtımlarına ilişkin paylaşımlar </a:t>
            </a:r>
            <a:r>
              <a:rPr lang="tr-TR" sz="2400" b="1" dirty="0" smtClean="0">
                <a:latin typeface="Times New Roman" pitchFamily="18" charset="0"/>
                <a:cs typeface="Times New Roman" pitchFamily="18" charset="0"/>
              </a:rPr>
              <a:t>yapıldı.</a:t>
            </a:r>
            <a:endParaRPr lang="tr-TR" sz="2400" dirty="0"/>
          </a:p>
        </p:txBody>
      </p:sp>
      <p:pic>
        <p:nvPicPr>
          <p:cNvPr id="5837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4882" y="1696598"/>
            <a:ext cx="2937840" cy="24953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49863" y="2827695"/>
            <a:ext cx="2453491" cy="3097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6270" y="3988106"/>
            <a:ext cx="2406764" cy="2869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4" name="AutoShape 6" descr="blob:https://web.whatsapp.com/a35e6ecb-fb0d-447f-884c-7bc551723f9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8375" name="Picture 7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288406" y="2630575"/>
            <a:ext cx="2384404" cy="3340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8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637292" y="3541854"/>
            <a:ext cx="2139739" cy="33161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0" y="134957"/>
            <a:ext cx="11665697" cy="2266720"/>
          </a:xfrm>
        </p:spPr>
        <p:txBody>
          <a:bodyPr/>
          <a:lstStyle/>
          <a:p>
            <a:pPr algn="just"/>
            <a:r>
              <a:rPr lang="tr-TR" dirty="0" smtClean="0"/>
              <a:t>Aydın İl Millî Eğitim Müdürlüğü tarafından başlatılan "Aydın Meslek Eğitimine Katılım Sağlama </a:t>
            </a:r>
            <a:r>
              <a:rPr lang="tr-TR" dirty="0" smtClean="0"/>
              <a:t>(MEKAS</a:t>
            </a:r>
            <a:r>
              <a:rPr lang="tr-TR" dirty="0" smtClean="0"/>
              <a:t>) Projesi" kapsamında 25.04.2022 tarihinde 8.sınıf öğrencilerimizin ve öğretmenlerimizin katılımıyla Fatma </a:t>
            </a:r>
            <a:r>
              <a:rPr lang="tr-TR" dirty="0" err="1" smtClean="0"/>
              <a:t>Tüzzehra</a:t>
            </a:r>
            <a:r>
              <a:rPr lang="tr-TR" dirty="0" smtClean="0"/>
              <a:t> Mesleki ve Teknik Anadolu Lisesi'ne ziyaret gerçekleştirdik.</a:t>
            </a:r>
            <a:endParaRPr lang="tr-TR" dirty="0"/>
          </a:p>
        </p:txBody>
      </p:sp>
      <p:pic>
        <p:nvPicPr>
          <p:cNvPr id="6758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0484" y="4219459"/>
            <a:ext cx="4138151" cy="23245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8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5788" y="1894903"/>
            <a:ext cx="3647809" cy="2051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7589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873388" y="4065222"/>
            <a:ext cx="3264665" cy="2478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7591" name="AutoShape 7" descr="blob:https://web.whatsapp.com/00384775-f2bc-472d-93bc-c688b7946ca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915565" y="561860"/>
            <a:ext cx="8569957" cy="958468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latin typeface="Times New Roman" pitchFamily="18" charset="0"/>
                <a:cs typeface="Times New Roman" pitchFamily="18" charset="0"/>
              </a:rPr>
              <a:t>8. sınıflar için "Öğrenci Koçluğu"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 sisteminin </a:t>
            </a:r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uygulamaya konuldu.</a:t>
            </a:r>
            <a:endParaRPr lang="tr-T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6" name="Picture 2" descr="KOÇLUK SİSTEMİ HANGİ YÖNTEMLERLE BAŞARI GETİRİR? - Tuşba Mesleki ve Teknik  Anadolu Lisesi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2197" y="2346594"/>
            <a:ext cx="5411601" cy="3039908"/>
          </a:xfrm>
          <a:prstGeom prst="rect">
            <a:avLst/>
          </a:prstGeom>
          <a:noFill/>
        </p:spPr>
      </p:pic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391" y="1801267"/>
            <a:ext cx="3811836" cy="4792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49464" y="782197"/>
            <a:ext cx="10299606" cy="1333041"/>
          </a:xfrm>
        </p:spPr>
        <p:txBody>
          <a:bodyPr>
            <a:noAutofit/>
          </a:bodyPr>
          <a:lstStyle/>
          <a:p>
            <a:r>
              <a:rPr lang="tr-TR" sz="3000" dirty="0" smtClean="0">
                <a:latin typeface="Times New Roman" pitchFamily="18" charset="0"/>
                <a:cs typeface="Times New Roman" pitchFamily="18" charset="0"/>
              </a:rPr>
              <a:t>MEB’in aylık olarak yayınladığı örnek sorulardan oluşan deneme </a:t>
            </a:r>
            <a:r>
              <a:rPr lang="tr-TR" sz="3000" dirty="0" smtClean="0">
                <a:latin typeface="Times New Roman" pitchFamily="18" charset="0"/>
                <a:cs typeface="Times New Roman" pitchFamily="18" charset="0"/>
              </a:rPr>
              <a:t>sınavı </a:t>
            </a:r>
            <a:r>
              <a:rPr lang="tr-TR" sz="3000" dirty="0" smtClean="0">
                <a:latin typeface="Times New Roman" pitchFamily="18" charset="0"/>
                <a:cs typeface="Times New Roman" pitchFamily="18" charset="0"/>
              </a:rPr>
              <a:t>8. Sınıf </a:t>
            </a:r>
            <a:r>
              <a:rPr lang="tr-TR" sz="3000" dirty="0" smtClean="0">
                <a:latin typeface="Times New Roman" pitchFamily="18" charset="0"/>
                <a:cs typeface="Times New Roman" pitchFamily="18" charset="0"/>
              </a:rPr>
              <a:t>öğrencilerimize uygulandı.</a:t>
            </a:r>
            <a:endParaRPr lang="tr-TR" sz="30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Sınavla Öğrenci Alacak Ortaöğretim Kurumlarına İlişkin Merkezî Sınav'a  Yönelik Ocak Ayı Örnek Soruları Yayımland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5064" y="2717631"/>
            <a:ext cx="5981094" cy="3363680"/>
          </a:xfrm>
          <a:prstGeom prst="rect">
            <a:avLst/>
          </a:prstGeom>
          <a:noFill/>
        </p:spPr>
      </p:pic>
      <p:sp>
        <p:nvSpPr>
          <p:cNvPr id="51204" name="AutoShape 4" descr="blob:https://web.whatsapp.com/72db63e4-3339-43dd-9d13-a0465cc4a2b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1206" name="AutoShape 6" descr="blob:https://web.whatsapp.com/72db63e4-3339-43dd-9d13-a0465cc4a2b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1208" name="Picture 8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67883" y="2280492"/>
            <a:ext cx="4242357" cy="40642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83364" y="454446"/>
            <a:ext cx="9858930" cy="1374354"/>
          </a:xfrm>
        </p:spPr>
        <p:txBody>
          <a:bodyPr>
            <a:noAutofit/>
          </a:bodyPr>
          <a:lstStyle/>
          <a:p>
            <a:pPr algn="just"/>
            <a:r>
              <a:rPr lang="tr-TR" sz="2400" dirty="0" smtClean="0"/>
              <a:t>Aydın İl Milli Eğitim Müdürlüğümüz tarafından uygulanan Aydın Kazanım İzleme Sistemi (AKİS) Projesi kapsamında kazanım değerlendirme uygulamaları belirlenen takvim doğrultusunda yapıldı.</a:t>
            </a:r>
            <a:endParaRPr lang="tr-TR" sz="2400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8720" y="2258459"/>
            <a:ext cx="3920053" cy="41588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7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88845" y="2291506"/>
            <a:ext cx="3567229" cy="1803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0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92058" y="4296579"/>
            <a:ext cx="3613533" cy="2032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82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120638" y="2368626"/>
            <a:ext cx="3763224" cy="40376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400309" y="630716"/>
            <a:ext cx="8534400" cy="1363337"/>
          </a:xfrm>
        </p:spPr>
        <p:txBody>
          <a:bodyPr>
            <a:normAutofit fontScale="92500"/>
          </a:bodyPr>
          <a:lstStyle/>
          <a:p>
            <a:pPr algn="just"/>
            <a:r>
              <a:rPr lang="tr-TR" sz="2400" dirty="0" smtClean="0"/>
              <a:t>Öğrencilerimize “Zaman Yönetimi” , “Etkili Çalışma Teknikleri” “Etkili Soru Çözme Teknikleri” ve “Sınav Kaygısı ile Baş Etme” konulu seminerler verildi ve broşürler dağıtıldı.</a:t>
            </a:r>
            <a:endParaRPr lang="tr-TR" sz="2400" dirty="0"/>
          </a:p>
        </p:txBody>
      </p:sp>
      <p:pic>
        <p:nvPicPr>
          <p:cNvPr id="49153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0249" y="4544434"/>
            <a:ext cx="3307182" cy="2313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948237" y="4605051"/>
            <a:ext cx="4243763" cy="22529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915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85685" y="2285072"/>
            <a:ext cx="3693920" cy="37148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17263" y="451692"/>
            <a:ext cx="8534400" cy="1244905"/>
          </a:xfrm>
        </p:spPr>
        <p:txBody>
          <a:bodyPr/>
          <a:lstStyle/>
          <a:p>
            <a:pPr lvl="0"/>
            <a:r>
              <a:rPr lang="tr-TR" sz="2400" dirty="0" smtClean="0"/>
              <a:t>Okulumuzda yürütülen </a:t>
            </a:r>
            <a:r>
              <a:rPr lang="en-US" sz="2400" dirty="0" err="1" smtClean="0"/>
              <a:t>lise</a:t>
            </a:r>
            <a:r>
              <a:rPr lang="tr-TR" sz="2400" dirty="0" smtClean="0"/>
              <a:t> hazırlık programıyla ilgili, </a:t>
            </a:r>
            <a:r>
              <a:rPr lang="tr-TR" sz="2400" b="1" dirty="0" smtClean="0"/>
              <a:t>veli bilgilendirme çalışmasının</a:t>
            </a:r>
            <a:r>
              <a:rPr lang="tr-TR" sz="2400" dirty="0" smtClean="0"/>
              <a:t>  yapılması</a:t>
            </a:r>
          </a:p>
          <a:p>
            <a:endParaRPr lang="tr-TR" dirty="0"/>
          </a:p>
        </p:txBody>
      </p:sp>
      <p:pic>
        <p:nvPicPr>
          <p:cNvPr id="48129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0342" y="2118834"/>
            <a:ext cx="5401650" cy="37232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13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55676" y="1762698"/>
            <a:ext cx="5246780" cy="23610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132" name="AutoShape 4" descr="blob:https://web.whatsapp.com/1a0892fc-5e39-417c-a700-9575cc47f225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48133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47411" y="4274545"/>
            <a:ext cx="5233013" cy="24071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84212" y="685800"/>
            <a:ext cx="10189436" cy="1715877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tr-TR" sz="2400" b="1" dirty="0" smtClean="0"/>
              <a:t> </a:t>
            </a:r>
            <a:r>
              <a:rPr lang="tr-TR" sz="2400" b="1" dirty="0" smtClean="0"/>
              <a:t>  </a:t>
            </a:r>
            <a:r>
              <a:rPr lang="tr-TR" sz="2400" dirty="0" smtClean="0"/>
              <a:t>Kitap okuma alışkanlığının sınav başarısı üzerindeki olumlu etkisinden hareketle kitap okuma alışkanlığı kazandırmaya yönelik etkinlikler yapıldı. Söke İlçe Milli Eğitim Müdürlüğümüzün Organize ettiği “Söke Okuyor Projesi”ne katılım sağlandı</a:t>
            </a:r>
            <a:r>
              <a:rPr lang="tr-TR" sz="2400" b="1" dirty="0" smtClean="0"/>
              <a:t>.</a:t>
            </a:r>
            <a:endParaRPr lang="tr-TR" sz="2400" b="1" dirty="0"/>
          </a:p>
        </p:txBody>
      </p:sp>
      <p:pic>
        <p:nvPicPr>
          <p:cNvPr id="4608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22232" y="2725050"/>
            <a:ext cx="4727725" cy="31709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2 İçerik Yer Tutucusu"/>
          <p:cNvSpPr txBox="1">
            <a:spLocks/>
          </p:cNvSpPr>
          <p:nvPr/>
        </p:nvSpPr>
        <p:spPr>
          <a:xfrm>
            <a:off x="792545" y="6136396"/>
            <a:ext cx="5200632" cy="5453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/>
          <a:p>
            <a:pPr marL="285750" marR="0" lvl="0" indent="-285750" algn="just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None/>
              <a:tabLst/>
              <a:defRPr/>
            </a:pPr>
            <a:r>
              <a:rPr kumimoji="0" lang="tr-TR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</a:t>
            </a:r>
            <a:r>
              <a:rPr kumimoji="0" lang="tr-TR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eTwinning</a:t>
            </a:r>
            <a:r>
              <a:rPr kumimoji="0" lang="tr-TR" sz="2400" b="1" i="0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“Okumaya Geldik” Projemiz</a:t>
            </a:r>
            <a:endParaRPr kumimoji="0" lang="tr-TR" sz="2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46083" name="Picture 3" descr="https://soke.meb.gov.tr/meb_iys_dosyalar/2021_11/01111758_WhatsApp_Image_2021-10-19_at_17.06.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393656" y="2414591"/>
            <a:ext cx="2973215" cy="421205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="" xmlns:a16="http://schemas.microsoft.com/office/drawing/2014/main" id="{E16B9A0A-3946-49A1-B2D9-EE6994379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3638" y="220134"/>
            <a:ext cx="5756345" cy="720770"/>
          </a:xfrm>
        </p:spPr>
        <p:txBody>
          <a:bodyPr>
            <a:normAutofit fontScale="90000"/>
          </a:bodyPr>
          <a:lstStyle/>
          <a:p>
            <a:r>
              <a:rPr lang="tr-TR" dirty="0" smtClean="0"/>
              <a:t/>
            </a:r>
            <a:br>
              <a:rPr lang="tr-TR" dirty="0" smtClean="0"/>
            </a:br>
            <a:endParaRPr lang="tr-TR" dirty="0"/>
          </a:p>
        </p:txBody>
      </p:sp>
      <p:pic>
        <p:nvPicPr>
          <p:cNvPr id="5" name="Picture 1" descr="C:\Users\MURATCAN\Desktop\05122750_XLIQ0381.jpg">
            <a:extLst>
              <a:ext uri="{FF2B5EF4-FFF2-40B4-BE49-F238E27FC236}">
                <a16:creationId xmlns="" xmlns:a16="http://schemas.microsoft.com/office/drawing/2014/main" id="{06D59B52-5AAC-4F21-87C3-C8ADA10B99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05183" y="1046923"/>
            <a:ext cx="3804866" cy="2190706"/>
          </a:xfrm>
          <a:prstGeom prst="rect">
            <a:avLst/>
          </a:prstGeom>
          <a:noFill/>
        </p:spPr>
      </p:pic>
      <p:pic>
        <p:nvPicPr>
          <p:cNvPr id="8" name="Picture 2">
            <a:extLst>
              <a:ext uri="{FF2B5EF4-FFF2-40B4-BE49-F238E27FC236}">
                <a16:creationId xmlns="" xmlns:a16="http://schemas.microsoft.com/office/drawing/2014/main" id="{C3CA9DD3-85FA-4C41-A948-D6712A432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5183" y="3977630"/>
            <a:ext cx="3804866" cy="21470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İçerik Yer Tutucusu 2">
            <a:extLst>
              <a:ext uri="{FF2B5EF4-FFF2-40B4-BE49-F238E27FC236}">
                <a16:creationId xmlns="" xmlns:a16="http://schemas.microsoft.com/office/drawing/2014/main" id="{FB147646-AC57-46BB-9BE2-A3ED94047117}"/>
              </a:ext>
            </a:extLst>
          </p:cNvPr>
          <p:cNvSpPr txBox="1">
            <a:spLocks/>
          </p:cNvSpPr>
          <p:nvPr/>
        </p:nvSpPr>
        <p:spPr>
          <a:xfrm>
            <a:off x="155844" y="3306006"/>
            <a:ext cx="3610938" cy="444684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20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8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6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tx1"/>
              </a:buClr>
              <a:buSzPct val="80000"/>
              <a:buFont typeface="Wingdings 3" panose="05040102010807070707" pitchFamily="18" charset="2"/>
              <a:buChar char=""/>
              <a:defRPr sz="1400" kern="1200" cap="none">
                <a:solidFill>
                  <a:schemeClr val="bg2">
                    <a:lumMod val="7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Wingdings 3" panose="05040102010807070707" pitchFamily="18" charset="2"/>
              <a:buNone/>
            </a:pPr>
            <a:r>
              <a:rPr lang="tr-TR" sz="2400" dirty="0">
                <a:solidFill>
                  <a:schemeClr val="tx1"/>
                </a:solidFill>
              </a:rPr>
              <a:t>Voleybol </a:t>
            </a:r>
            <a:r>
              <a:rPr lang="tr-TR" sz="2400" dirty="0" smtClean="0">
                <a:solidFill>
                  <a:schemeClr val="tx1"/>
                </a:solidFill>
              </a:rPr>
              <a:t>Müsabakaları</a:t>
            </a:r>
            <a:endParaRPr lang="tr-TR" sz="2400" dirty="0">
              <a:solidFill>
                <a:schemeClr val="tx1"/>
              </a:solidFill>
            </a:endParaRPr>
          </a:p>
        </p:txBody>
      </p:sp>
      <p:sp>
        <p:nvSpPr>
          <p:cNvPr id="14" name="Metin kutusu 13">
            <a:extLst>
              <a:ext uri="{FF2B5EF4-FFF2-40B4-BE49-F238E27FC236}">
                <a16:creationId xmlns="" xmlns:a16="http://schemas.microsoft.com/office/drawing/2014/main" id="{EB56FAE6-9357-45EA-9419-AFADF0DC88D9}"/>
              </a:ext>
            </a:extLst>
          </p:cNvPr>
          <p:cNvSpPr txBox="1"/>
          <p:nvPr/>
        </p:nvSpPr>
        <p:spPr>
          <a:xfrm>
            <a:off x="4585252" y="3306005"/>
            <a:ext cx="457862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Wingdings 3" panose="05040102010807070707" pitchFamily="18" charset="2"/>
              <a:buNone/>
            </a:pPr>
            <a:r>
              <a:rPr lang="tr-TR" sz="2400" dirty="0"/>
              <a:t>  Sinema Etkinlikleri</a:t>
            </a:r>
          </a:p>
        </p:txBody>
      </p:sp>
      <p:sp>
        <p:nvSpPr>
          <p:cNvPr id="15" name="Metin kutusu 14">
            <a:extLst>
              <a:ext uri="{FF2B5EF4-FFF2-40B4-BE49-F238E27FC236}">
                <a16:creationId xmlns="" xmlns:a16="http://schemas.microsoft.com/office/drawing/2014/main" id="{01C206A3-D5D7-46A7-A991-C13F17874ABD}"/>
              </a:ext>
            </a:extLst>
          </p:cNvPr>
          <p:cNvSpPr txBox="1"/>
          <p:nvPr/>
        </p:nvSpPr>
        <p:spPr>
          <a:xfrm>
            <a:off x="9080334" y="3299747"/>
            <a:ext cx="228931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Wingdings 3" panose="05040102010807070707" pitchFamily="18" charset="2"/>
              <a:buNone/>
            </a:pPr>
            <a:r>
              <a:rPr lang="tr-TR" sz="2400" dirty="0"/>
              <a:t>  Halk Oyunları</a:t>
            </a:r>
          </a:p>
        </p:txBody>
      </p:sp>
      <p:sp>
        <p:nvSpPr>
          <p:cNvPr id="16" name="Metin kutusu 15">
            <a:extLst>
              <a:ext uri="{FF2B5EF4-FFF2-40B4-BE49-F238E27FC236}">
                <a16:creationId xmlns="" xmlns:a16="http://schemas.microsoft.com/office/drawing/2014/main" id="{D310AD57-4DF3-4FAB-BCA8-5DAD4ABFD6E8}"/>
              </a:ext>
            </a:extLst>
          </p:cNvPr>
          <p:cNvSpPr txBox="1"/>
          <p:nvPr/>
        </p:nvSpPr>
        <p:spPr>
          <a:xfrm>
            <a:off x="233638" y="6348624"/>
            <a:ext cx="28806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Font typeface="Wingdings 3" panose="05040102010807070707" pitchFamily="18" charset="2"/>
              <a:buNone/>
            </a:pPr>
            <a:r>
              <a:rPr lang="tr-TR" sz="2400" dirty="0"/>
              <a:t>  Piknik Etkinlikleri</a:t>
            </a:r>
          </a:p>
        </p:txBody>
      </p:sp>
      <p:sp>
        <p:nvSpPr>
          <p:cNvPr id="18" name="Metin kutusu 17">
            <a:extLst>
              <a:ext uri="{FF2B5EF4-FFF2-40B4-BE49-F238E27FC236}">
                <a16:creationId xmlns="" xmlns:a16="http://schemas.microsoft.com/office/drawing/2014/main" id="{95856FC1-8BD2-4D73-8F49-F1E694394C1E}"/>
              </a:ext>
            </a:extLst>
          </p:cNvPr>
          <p:cNvSpPr txBox="1"/>
          <p:nvPr/>
        </p:nvSpPr>
        <p:spPr>
          <a:xfrm>
            <a:off x="4421876" y="6293381"/>
            <a:ext cx="31186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/>
              <a:t> Futbol Turnuvası</a:t>
            </a:r>
          </a:p>
        </p:txBody>
      </p:sp>
      <p:sp>
        <p:nvSpPr>
          <p:cNvPr id="20" name="Metin kutusu 19">
            <a:extLst>
              <a:ext uri="{FF2B5EF4-FFF2-40B4-BE49-F238E27FC236}">
                <a16:creationId xmlns="" xmlns:a16="http://schemas.microsoft.com/office/drawing/2014/main" id="{1C245473-E4F4-4135-8C28-34DA75B2D4F3}"/>
              </a:ext>
            </a:extLst>
          </p:cNvPr>
          <p:cNvSpPr txBox="1"/>
          <p:nvPr/>
        </p:nvSpPr>
        <p:spPr>
          <a:xfrm>
            <a:off x="9077741" y="6242263"/>
            <a:ext cx="229190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400" dirty="0"/>
              <a:t> Karate Kursu</a:t>
            </a:r>
          </a:p>
        </p:txBody>
      </p:sp>
      <p:sp>
        <p:nvSpPr>
          <p:cNvPr id="19" name="18 Metin kutusu"/>
          <p:cNvSpPr txBox="1"/>
          <p:nvPr/>
        </p:nvSpPr>
        <p:spPr>
          <a:xfrm>
            <a:off x="11352629" y="6488668"/>
            <a:ext cx="8393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11/22</a:t>
            </a:r>
            <a:endParaRPr lang="tr-TR" dirty="0"/>
          </a:p>
        </p:txBody>
      </p:sp>
      <p:sp>
        <p:nvSpPr>
          <p:cNvPr id="17" name="2 İçerik Yer Tutucusu"/>
          <p:cNvSpPr>
            <a:spLocks noGrp="1"/>
          </p:cNvSpPr>
          <p:nvPr>
            <p:ph idx="1"/>
          </p:nvPr>
        </p:nvSpPr>
        <p:spPr>
          <a:xfrm>
            <a:off x="0" y="154236"/>
            <a:ext cx="11655846" cy="900628"/>
          </a:xfrm>
        </p:spPr>
        <p:txBody>
          <a:bodyPr>
            <a:normAutofit/>
          </a:bodyPr>
          <a:lstStyle/>
          <a:p>
            <a:pPr algn="just"/>
            <a:r>
              <a:rPr lang="tr-TR" sz="2400" dirty="0" smtClean="0"/>
              <a:t>Öğrencilerin moral ve motivasyonunu artırmak amacıyla çeşitli sosyal etkinlikler yapıldı.</a:t>
            </a:r>
            <a:endParaRPr lang="tr-TR" sz="2400" dirty="0"/>
          </a:p>
        </p:txBody>
      </p:sp>
      <p:sp>
        <p:nvSpPr>
          <p:cNvPr id="61442" name="AutoShape 2" descr="blob:https://web.whatsapp.com/517be812-50f8-4e9c-a7e1-a1e38a8901d1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1444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251633" y="1090670"/>
            <a:ext cx="3479729" cy="228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5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5253" y="3967681"/>
            <a:ext cx="3822853" cy="21632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46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8239644" y="3988105"/>
            <a:ext cx="3548404" cy="21593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8" name="AutoShape 8" descr="blob:https://web.whatsapp.com/510f1a73-389f-4e4b-a883-84ab6a9104e9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61449" name="Picture 9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2371" y="1030076"/>
            <a:ext cx="3712684" cy="2153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5036530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301156" y="156989"/>
            <a:ext cx="8534400" cy="3615267"/>
          </a:xfrm>
        </p:spPr>
        <p:txBody>
          <a:bodyPr>
            <a:normAutofit/>
          </a:bodyPr>
          <a:lstStyle/>
          <a:p>
            <a:pPr algn="just"/>
            <a:r>
              <a:rPr lang="tr-TR" sz="2400" b="1" dirty="0" smtClean="0"/>
              <a:t>Bu sunu, 2021-2022 Eğitim Öğretim Yılına ait Lise Hazırlık Programı Eylem Planı Kapsamında yapılan çalışmaları kapsamaktadır.</a:t>
            </a:r>
            <a:endParaRPr lang="tr-TR" sz="2400" b="1" dirty="0"/>
          </a:p>
        </p:txBody>
      </p:sp>
      <p:sp>
        <p:nvSpPr>
          <p:cNvPr id="57346" name="AutoShape 2" descr="İçerik Pazarlama İçin Yönetici Editöre İhtiyacınız Var!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7348" name="Picture 4" descr="İçerik Pazarlama İçin Yönetici Editöre İhtiyacınız Var!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27594" y="3409720"/>
            <a:ext cx="6858000" cy="28575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İçerik Yer Tutucusu 2">
            <a:extLst>
              <a:ext uri="{FF2B5EF4-FFF2-40B4-BE49-F238E27FC236}">
                <a16:creationId xmlns="" xmlns:a16="http://schemas.microsoft.com/office/drawing/2014/main" id="{D3DEC1BC-8876-4671-A849-D24DBE30A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8381" y="3010745"/>
            <a:ext cx="3900459" cy="44468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r-TR" sz="2400" dirty="0">
                <a:solidFill>
                  <a:schemeClr val="tx1"/>
                </a:solidFill>
              </a:rPr>
              <a:t>Satranç Turnuvaları</a:t>
            </a:r>
          </a:p>
        </p:txBody>
      </p:sp>
      <p:sp>
        <p:nvSpPr>
          <p:cNvPr id="13" name="Metin kutusu 12">
            <a:extLst>
              <a:ext uri="{FF2B5EF4-FFF2-40B4-BE49-F238E27FC236}">
                <a16:creationId xmlns="" xmlns:a16="http://schemas.microsoft.com/office/drawing/2014/main" id="{FE18B648-C583-4109-8F3B-079C01AFB697}"/>
              </a:ext>
            </a:extLst>
          </p:cNvPr>
          <p:cNvSpPr txBox="1"/>
          <p:nvPr/>
        </p:nvSpPr>
        <p:spPr>
          <a:xfrm>
            <a:off x="7231296" y="2926579"/>
            <a:ext cx="3193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r-TR" sz="2400" dirty="0" smtClean="0"/>
              <a:t> Gezi </a:t>
            </a:r>
            <a:r>
              <a:rPr lang="tr-TR" sz="2400" dirty="0" smtClean="0">
                <a:solidFill>
                  <a:schemeClr val="tx1"/>
                </a:solidFill>
              </a:rPr>
              <a:t> Etkinliği</a:t>
            </a:r>
            <a:endParaRPr lang="tr-TR" sz="2400" dirty="0">
              <a:solidFill>
                <a:schemeClr val="tx1"/>
              </a:solidFill>
            </a:endParaRPr>
          </a:p>
        </p:txBody>
      </p:sp>
      <p:sp>
        <p:nvSpPr>
          <p:cNvPr id="17" name="Metin kutusu 16">
            <a:extLst>
              <a:ext uri="{FF2B5EF4-FFF2-40B4-BE49-F238E27FC236}">
                <a16:creationId xmlns="" xmlns:a16="http://schemas.microsoft.com/office/drawing/2014/main" id="{3D16E4D6-A783-431C-BD43-D5D4E3EAB462}"/>
              </a:ext>
            </a:extLst>
          </p:cNvPr>
          <p:cNvSpPr txBox="1"/>
          <p:nvPr/>
        </p:nvSpPr>
        <p:spPr>
          <a:xfrm>
            <a:off x="1610195" y="4042141"/>
            <a:ext cx="3193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r-TR" sz="2400" dirty="0" smtClean="0">
                <a:solidFill>
                  <a:schemeClr val="tx1"/>
                </a:solidFill>
              </a:rPr>
              <a:t>Veli Ziyaretleri</a:t>
            </a:r>
            <a:endParaRPr lang="tr-TR" sz="2400" dirty="0">
              <a:solidFill>
                <a:schemeClr val="tx1"/>
              </a:solidFill>
            </a:endParaRPr>
          </a:p>
        </p:txBody>
      </p:sp>
      <p:pic>
        <p:nvPicPr>
          <p:cNvPr id="18" name="Picture 2" descr="6/A sınıfından Muazzez ve Nurullah OZAN">
            <a:extLst>
              <a:ext uri="{FF2B5EF4-FFF2-40B4-BE49-F238E27FC236}">
                <a16:creationId xmlns="" xmlns:a16="http://schemas.microsoft.com/office/drawing/2014/main" id="{2BF21CEB-8D51-46AB-82F0-2E0343D0CD0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98305" y="4693186"/>
            <a:ext cx="2599979" cy="1460510"/>
          </a:xfrm>
          <a:prstGeom prst="rect">
            <a:avLst/>
          </a:prstGeom>
          <a:noFill/>
        </p:spPr>
      </p:pic>
      <p:pic>
        <p:nvPicPr>
          <p:cNvPr id="19" name="Picture 2" descr="8/C sınıfından Nazlı GÜDÜCÜ">
            <a:extLst>
              <a:ext uri="{FF2B5EF4-FFF2-40B4-BE49-F238E27FC236}">
                <a16:creationId xmlns="" xmlns:a16="http://schemas.microsoft.com/office/drawing/2014/main" id="{4661698A-BA02-401F-BA19-E8836BF26C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16704" y="4704201"/>
            <a:ext cx="2570507" cy="1443955"/>
          </a:xfrm>
          <a:prstGeom prst="rect">
            <a:avLst/>
          </a:prstGeom>
          <a:noFill/>
        </p:spPr>
      </p:pic>
      <p:pic>
        <p:nvPicPr>
          <p:cNvPr id="20" name="Picture 2" descr="6/A sınıfından Emir Fırat DEMİR">
            <a:extLst>
              <a:ext uri="{FF2B5EF4-FFF2-40B4-BE49-F238E27FC236}">
                <a16:creationId xmlns="" xmlns:a16="http://schemas.microsoft.com/office/drawing/2014/main" id="{5CB66C3C-F39B-4244-B448-4165A33F21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24982" y="4726236"/>
            <a:ext cx="2517503" cy="1414180"/>
          </a:xfrm>
          <a:prstGeom prst="rect">
            <a:avLst/>
          </a:prstGeom>
          <a:noFill/>
        </p:spPr>
      </p:pic>
      <p:pic>
        <p:nvPicPr>
          <p:cNvPr id="60417" name="Picture 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83047" y="376492"/>
            <a:ext cx="4032173" cy="2577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9" name="Picture 3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43984" y="396607"/>
            <a:ext cx="4563563" cy="25268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" name="Metin kutusu 16">
            <a:extLst>
              <a:ext uri="{FF2B5EF4-FFF2-40B4-BE49-F238E27FC236}">
                <a16:creationId xmlns="" xmlns:a16="http://schemas.microsoft.com/office/drawing/2014/main" id="{3D16E4D6-A783-431C-BD43-D5D4E3EAB462}"/>
              </a:ext>
            </a:extLst>
          </p:cNvPr>
          <p:cNvSpPr txBox="1"/>
          <p:nvPr/>
        </p:nvSpPr>
        <p:spPr>
          <a:xfrm>
            <a:off x="8427800" y="4029288"/>
            <a:ext cx="319377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tr-TR" sz="2400" dirty="0" smtClean="0"/>
              <a:t>Mezuniyet Töreni</a:t>
            </a:r>
            <a:endParaRPr lang="tr-TR" sz="2400" dirty="0">
              <a:solidFill>
                <a:schemeClr val="tx1"/>
              </a:solidFill>
            </a:endParaRPr>
          </a:p>
        </p:txBody>
      </p:sp>
      <p:pic>
        <p:nvPicPr>
          <p:cNvPr id="60420" name="Picture 4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8471971" y="4605051"/>
            <a:ext cx="2834421" cy="15922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12774651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739296" y="432413"/>
            <a:ext cx="9947065" cy="1473505"/>
          </a:xfrm>
        </p:spPr>
        <p:txBody>
          <a:bodyPr>
            <a:noAutofit/>
          </a:bodyPr>
          <a:lstStyle/>
          <a:p>
            <a:pPr algn="just"/>
            <a:r>
              <a:rPr lang="tr-TR" sz="2400" dirty="0" smtClean="0"/>
              <a:t>Sınavla Öğrenci Alacak Ortaöğretim Kurumlarına İlişkin Merkezî Sınav Başvuru ve Uygulama </a:t>
            </a:r>
            <a:r>
              <a:rPr lang="tr-TR" sz="2400" dirty="0" smtClean="0"/>
              <a:t>Kılavuzu’na uygun bir şekilde hazırlıklar yapıldı ve 5 Haziran 2022 tarihinde LGS sınavı sorunsuz bir şekilde tamamlandı.</a:t>
            </a:r>
            <a:endParaRPr lang="tr-TR" sz="2400" dirty="0"/>
          </a:p>
        </p:txBody>
      </p:sp>
      <p:pic>
        <p:nvPicPr>
          <p:cNvPr id="47105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58456" y="2034120"/>
            <a:ext cx="7182997" cy="2337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1914" y="4579690"/>
            <a:ext cx="3566825" cy="22783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03" y="4508656"/>
            <a:ext cx="3132459" cy="2349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882515" y="319489"/>
            <a:ext cx="10387739" cy="1333041"/>
          </a:xfrm>
        </p:spPr>
        <p:txBody>
          <a:bodyPr>
            <a:noAutofit/>
          </a:bodyPr>
          <a:lstStyle/>
          <a:p>
            <a:r>
              <a:rPr lang="tr-TR" sz="2400" dirty="0" smtClean="0"/>
              <a:t>04-20 </a:t>
            </a:r>
            <a:r>
              <a:rPr lang="tr-TR" sz="2400" b="1" dirty="0" smtClean="0"/>
              <a:t>Temmuz</a:t>
            </a:r>
            <a:r>
              <a:rPr lang="tr-TR" sz="2400" dirty="0" smtClean="0"/>
              <a:t> 2022 tarihlerinde Özel Eğitim ve Rehberlik Hizmetleri Genel Müdürlüğü koordinasyonunda oluşturulan </a:t>
            </a:r>
            <a:r>
              <a:rPr lang="tr-TR" sz="2400" b="1" dirty="0" smtClean="0"/>
              <a:t>tercih danışmanlığı</a:t>
            </a:r>
            <a:r>
              <a:rPr lang="tr-TR" sz="2400" dirty="0" smtClean="0"/>
              <a:t> </a:t>
            </a:r>
            <a:r>
              <a:rPr lang="tr-TR" sz="2400" dirty="0" smtClean="0"/>
              <a:t>birimleri tarafında danışmanlık hizmeti verilecektir.</a:t>
            </a:r>
            <a:endParaRPr lang="tr-TR" sz="2400" dirty="0"/>
          </a:p>
        </p:txBody>
      </p:sp>
      <p:pic>
        <p:nvPicPr>
          <p:cNvPr id="45058" name="Picture 2" descr="LGS Tercih Danışmanlığı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17426" y="2083082"/>
            <a:ext cx="7236743" cy="406983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="" xmlns:a16="http://schemas.microsoft.com/office/drawing/2014/main" id="{7E13B3FE-63A5-4D40-83DF-079A06773EA8}"/>
              </a:ext>
            </a:extLst>
          </p:cNvPr>
          <p:cNvSpPr txBox="1"/>
          <p:nvPr/>
        </p:nvSpPr>
        <p:spPr>
          <a:xfrm>
            <a:off x="2745355" y="386069"/>
            <a:ext cx="5996610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6600" dirty="0"/>
              <a:t>TEŞEKKÜRLER..</a:t>
            </a:r>
            <a:r>
              <a:rPr lang="tr-TR" sz="3200" dirty="0"/>
              <a:t/>
            </a:r>
            <a:br>
              <a:rPr lang="tr-TR" sz="3200" dirty="0"/>
            </a:br>
            <a:endParaRPr lang="tr-TR" sz="3200" dirty="0"/>
          </a:p>
        </p:txBody>
      </p:sp>
      <p:pic>
        <p:nvPicPr>
          <p:cNvPr id="5" name="Picture 2" descr="Okullar ne zaman açılacak? 2020-2021 eğitim öğretim yılı ne zaman ...">
            <a:extLst>
              <a:ext uri="{FF2B5EF4-FFF2-40B4-BE49-F238E27FC236}">
                <a16:creationId xmlns="" xmlns:a16="http://schemas.microsoft.com/office/drawing/2014/main" id="{79DFE053-FC82-4E03-A5B4-9FD7FF07A2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9784" y="2485939"/>
            <a:ext cx="5892801" cy="33147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10344945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İçerik Yer Tutucusu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774" y="1581978"/>
            <a:ext cx="4895643" cy="3493605"/>
          </a:xfrm>
        </p:spPr>
      </p:pic>
      <p:graphicFrame>
        <p:nvGraphicFramePr>
          <p:cNvPr id="5" name="Tablo 4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732723970"/>
              </p:ext>
            </p:extLst>
          </p:nvPr>
        </p:nvGraphicFramePr>
        <p:xfrm>
          <a:off x="5208104" y="1378226"/>
          <a:ext cx="6745357" cy="429219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662631">
                  <a:extLst>
                    <a:ext uri="{9D8B030D-6E8A-4147-A177-3AD203B41FA5}">
                      <a16:colId xmlns="" xmlns:a16="http://schemas.microsoft.com/office/drawing/2014/main" val="1521133747"/>
                    </a:ext>
                  </a:extLst>
                </a:gridCol>
                <a:gridCol w="3319860">
                  <a:extLst>
                    <a:ext uri="{9D8B030D-6E8A-4147-A177-3AD203B41FA5}">
                      <a16:colId xmlns="" xmlns:a16="http://schemas.microsoft.com/office/drawing/2014/main" val="1676708310"/>
                    </a:ext>
                  </a:extLst>
                </a:gridCol>
                <a:gridCol w="2762866">
                  <a:extLst>
                    <a:ext uri="{9D8B030D-6E8A-4147-A177-3AD203B41FA5}">
                      <a16:colId xmlns="" xmlns:a16="http://schemas.microsoft.com/office/drawing/2014/main" val="788780839"/>
                    </a:ext>
                  </a:extLst>
                </a:gridCol>
              </a:tblGrid>
              <a:tr h="1526158">
                <a:tc gridSpan="3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endParaRPr lang="tr-TR" sz="24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400" dirty="0">
                          <a:effectLst/>
                        </a:rPr>
                        <a:t>ÖĞRETMEN VE PERSONEL SAYILARI</a:t>
                      </a:r>
                      <a:endParaRPr lang="tr-TR" sz="2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tr-T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678168414"/>
                  </a:ext>
                </a:extLst>
              </a:tr>
              <a:tr h="874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1</a:t>
                      </a:r>
                      <a:endParaRPr lang="tr-TR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3200" dirty="0" err="1">
                          <a:effectLst/>
                        </a:rPr>
                        <a:t>iDARECİ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+mn-lt"/>
                          <a:ea typeface="+mn-ea"/>
                        </a:rPr>
                        <a:t>2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730442542"/>
                  </a:ext>
                </a:extLst>
              </a:tr>
              <a:tr h="87430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2</a:t>
                      </a:r>
                      <a:endParaRPr lang="tr-TR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</a:rPr>
                        <a:t>ÖĞRETMEN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3200" dirty="0" smtClean="0">
                          <a:effectLst/>
                          <a:latin typeface="+mn-lt"/>
                          <a:ea typeface="+mn-ea"/>
                        </a:rPr>
                        <a:t>15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263901629"/>
                  </a:ext>
                </a:extLst>
              </a:tr>
              <a:tr h="101743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2400">
                          <a:effectLst/>
                        </a:rPr>
                        <a:t>3</a:t>
                      </a:r>
                      <a:endParaRPr lang="tr-TR" sz="2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</a:rPr>
                        <a:t>YARDIMCI PERSONEL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+mn-lt"/>
                          <a:ea typeface="+mn-ea"/>
                        </a:rPr>
                        <a:t>1</a:t>
                      </a:r>
                      <a:endParaRPr lang="tr-TR" sz="3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="" xmlns:a16="http://schemas.microsoft.com/office/drawing/2014/main" val="2591051687"/>
                  </a:ext>
                </a:extLst>
              </a:tr>
            </a:tbl>
          </a:graphicData>
        </a:graphic>
      </p:graphicFrame>
      <p:sp>
        <p:nvSpPr>
          <p:cNvPr id="7" name="6 Metin kutusu"/>
          <p:cNvSpPr txBox="1"/>
          <p:nvPr/>
        </p:nvSpPr>
        <p:spPr>
          <a:xfrm>
            <a:off x="10607040" y="5908431"/>
            <a:ext cx="75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3/22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166149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etin kutusu 3">
            <a:extLst>
              <a:ext uri="{FF2B5EF4-FFF2-40B4-BE49-F238E27FC236}">
                <a16:creationId xmlns="" xmlns:a16="http://schemas.microsoft.com/office/drawing/2014/main" id="{209AEB72-B6BB-4410-BAB4-D4FBE2FDEC15}"/>
              </a:ext>
            </a:extLst>
          </p:cNvPr>
          <p:cNvSpPr txBox="1"/>
          <p:nvPr/>
        </p:nvSpPr>
        <p:spPr>
          <a:xfrm>
            <a:off x="33131" y="159889"/>
            <a:ext cx="606286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600" b="1" dirty="0" smtClean="0">
                <a:solidFill>
                  <a:schemeClr val="bg1"/>
                </a:solidFill>
                <a:latin typeface="+mj-lt"/>
                <a:cs typeface="Times New Roman" panose="02020603050405020304" pitchFamily="18" charset="0"/>
              </a:rPr>
              <a:t>AKADEMİK İSTATİSTİK</a:t>
            </a:r>
            <a:endParaRPr lang="tr-TR" sz="3600" b="1" dirty="0">
              <a:solidFill>
                <a:schemeClr val="bg1"/>
              </a:solidFill>
              <a:latin typeface="+mj-lt"/>
              <a:cs typeface="Times New Roman" panose="02020603050405020304" pitchFamily="18" charset="0"/>
            </a:endParaRPr>
          </a:p>
        </p:txBody>
      </p:sp>
      <p:graphicFrame>
        <p:nvGraphicFramePr>
          <p:cNvPr id="5" name="Tablo 6">
            <a:extLst>
              <a:ext uri="{FF2B5EF4-FFF2-40B4-BE49-F238E27FC236}">
                <a16:creationId xmlns="" xmlns:a16="http://schemas.microsoft.com/office/drawing/2014/main" id="{3E8154C1-A372-46ED-A161-3A4BDFEEE8A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685863786"/>
              </p:ext>
            </p:extLst>
          </p:nvPr>
        </p:nvGraphicFramePr>
        <p:xfrm>
          <a:off x="1060173" y="2177404"/>
          <a:ext cx="9674088" cy="379983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7044">
                  <a:extLst>
                    <a:ext uri="{9D8B030D-6E8A-4147-A177-3AD203B41FA5}">
                      <a16:colId xmlns="" xmlns:a16="http://schemas.microsoft.com/office/drawing/2014/main" val="2291197041"/>
                    </a:ext>
                  </a:extLst>
                </a:gridCol>
                <a:gridCol w="4837044">
                  <a:extLst>
                    <a:ext uri="{9D8B030D-6E8A-4147-A177-3AD203B41FA5}">
                      <a16:colId xmlns="" xmlns:a16="http://schemas.microsoft.com/office/drawing/2014/main" val="1703089601"/>
                    </a:ext>
                  </a:extLst>
                </a:gridCol>
              </a:tblGrid>
              <a:tr h="542833">
                <a:tc>
                  <a:txBody>
                    <a:bodyPr/>
                    <a:lstStyle/>
                    <a:p>
                      <a:r>
                        <a:rPr lang="tr-TR" sz="2800" dirty="0"/>
                        <a:t>YERLEŞTİĞİ OKUL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YERLEŞEN ÖĞRENCİ SAYISI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821760122"/>
                  </a:ext>
                </a:extLst>
              </a:tr>
              <a:tr h="542833">
                <a:tc>
                  <a:txBody>
                    <a:bodyPr/>
                    <a:lstStyle/>
                    <a:p>
                      <a:r>
                        <a:rPr lang="tr-TR" sz="2800" dirty="0"/>
                        <a:t>Cumhuriyet Lisesi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3</a:t>
                      </a:r>
                      <a:endParaRPr lang="tr-TR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894935045"/>
                  </a:ext>
                </a:extLst>
              </a:tr>
              <a:tr h="542833">
                <a:tc>
                  <a:txBody>
                    <a:bodyPr/>
                    <a:lstStyle/>
                    <a:p>
                      <a:r>
                        <a:rPr lang="tr-TR" sz="2800" dirty="0"/>
                        <a:t>Söke Anadolu Lisesi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 smtClean="0"/>
                        <a:t>9</a:t>
                      </a:r>
                      <a:endParaRPr lang="tr-TR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241970987"/>
                  </a:ext>
                </a:extLst>
              </a:tr>
              <a:tr h="542833">
                <a:tc>
                  <a:txBody>
                    <a:bodyPr/>
                    <a:lstStyle/>
                    <a:p>
                      <a:r>
                        <a:rPr lang="tr-TR" sz="2800" dirty="0"/>
                        <a:t>Sağlık Lisesi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2</a:t>
                      </a:r>
                      <a:endParaRPr lang="tr-TR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413623706"/>
                  </a:ext>
                </a:extLst>
              </a:tr>
              <a:tr h="542833">
                <a:tc>
                  <a:txBody>
                    <a:bodyPr/>
                    <a:lstStyle/>
                    <a:p>
                      <a:r>
                        <a:rPr lang="tr-TR" sz="2800" dirty="0"/>
                        <a:t>Güzel Sanatlar Lisesi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/>
                        <a:t>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88805188"/>
                  </a:ext>
                </a:extLst>
              </a:tr>
              <a:tr h="542833">
                <a:tc>
                  <a:txBody>
                    <a:bodyPr/>
                    <a:lstStyle/>
                    <a:p>
                      <a:r>
                        <a:rPr lang="tr-TR" sz="2800" dirty="0"/>
                        <a:t>Meslek Liseleri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dirty="0" smtClean="0"/>
                        <a:t>21</a:t>
                      </a:r>
                      <a:endParaRPr lang="tr-TR" sz="28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711444985"/>
                  </a:ext>
                </a:extLst>
              </a:tr>
              <a:tr h="542833">
                <a:tc>
                  <a:txBody>
                    <a:bodyPr/>
                    <a:lstStyle/>
                    <a:p>
                      <a:r>
                        <a:rPr lang="tr-TR" sz="2800" b="1" dirty="0"/>
                        <a:t>TOPLAM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2800" b="1" dirty="0" smtClean="0"/>
                        <a:t>37</a:t>
                      </a:r>
                      <a:endParaRPr lang="tr-TR" sz="2800" b="1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442716920"/>
                  </a:ext>
                </a:extLst>
              </a:tr>
            </a:tbl>
          </a:graphicData>
        </a:graphic>
      </p:graphicFrame>
      <p:sp>
        <p:nvSpPr>
          <p:cNvPr id="9" name="Metin kutusu 8">
            <a:extLst>
              <a:ext uri="{FF2B5EF4-FFF2-40B4-BE49-F238E27FC236}">
                <a16:creationId xmlns="" xmlns:a16="http://schemas.microsoft.com/office/drawing/2014/main" id="{AB5F472B-47E2-4C32-A952-80183A74C314}"/>
              </a:ext>
            </a:extLst>
          </p:cNvPr>
          <p:cNvSpPr txBox="1"/>
          <p:nvPr/>
        </p:nvSpPr>
        <p:spPr>
          <a:xfrm>
            <a:off x="33130" y="883725"/>
            <a:ext cx="11986591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tr-TR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2020-2021 </a:t>
            </a:r>
            <a:r>
              <a:rPr lang="tr-TR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Eğitim Öğretim Yılında </a:t>
            </a:r>
            <a:r>
              <a:rPr lang="tr-TR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37</a:t>
            </a:r>
            <a:r>
              <a:rPr lang="tr-TR" sz="32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tr-TR" sz="32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öğrencimiz okulumuzdan mezun olmuştur.</a:t>
            </a:r>
          </a:p>
        </p:txBody>
      </p:sp>
      <p:sp>
        <p:nvSpPr>
          <p:cNvPr id="7" name="6 Metin kutusu"/>
          <p:cNvSpPr txBox="1"/>
          <p:nvPr/>
        </p:nvSpPr>
        <p:spPr>
          <a:xfrm>
            <a:off x="11015003" y="6488668"/>
            <a:ext cx="8440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18/22</a:t>
            </a:r>
            <a:endParaRPr lang="tr-TR" dirty="0"/>
          </a:p>
        </p:txBody>
      </p:sp>
    </p:spTree>
    <p:extLst>
      <p:ext uri="{BB962C8B-B14F-4D97-AF65-F5344CB8AC3E}">
        <p14:creationId xmlns="" xmlns:p14="http://schemas.microsoft.com/office/powerpoint/2010/main" val="221815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10 İçerik Yer Tutucusu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580200067"/>
              </p:ext>
            </p:extLst>
          </p:nvPr>
        </p:nvGraphicFramePr>
        <p:xfrm>
          <a:off x="437322" y="490329"/>
          <a:ext cx="11264348" cy="66148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7642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5000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691101"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Öğrenci</a:t>
                      </a:r>
                      <a:r>
                        <a:rPr lang="tr-TR" sz="36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Dağılımı</a:t>
                      </a:r>
                      <a:endParaRPr lang="tr-TR" sz="3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tr-TR" sz="3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Sayı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83473">
                <a:tc>
                  <a:txBody>
                    <a:bodyPr/>
                    <a:lstStyle/>
                    <a:p>
                      <a:r>
                        <a:rPr lang="tr-TR" sz="3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Okuldaki Toplam Öğrenci Sayısı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3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143</a:t>
                      </a:r>
                      <a:endParaRPr lang="tr-TR" sz="3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691101">
                <a:tc>
                  <a:txBody>
                    <a:bodyPr/>
                    <a:lstStyle/>
                    <a:p>
                      <a:r>
                        <a:rPr lang="tr-TR" sz="3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Toplam Kız Öğrenci Sayısı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3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74</a:t>
                      </a:r>
                      <a:endParaRPr lang="tr-TR" sz="3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283473">
                <a:tc>
                  <a:txBody>
                    <a:bodyPr/>
                    <a:lstStyle/>
                    <a:p>
                      <a:r>
                        <a:rPr lang="tr-TR" sz="3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Toplam</a:t>
                      </a:r>
                      <a:r>
                        <a:rPr lang="tr-TR" sz="3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Erkek Öğrenci Sayısı</a:t>
                      </a:r>
                      <a:endParaRPr lang="tr-TR" sz="3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3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691101">
                <a:tc>
                  <a:txBody>
                    <a:bodyPr/>
                    <a:lstStyle/>
                    <a:p>
                      <a:r>
                        <a:rPr lang="tr-TR" sz="3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Toplam Şube Sayısı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3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691101">
                <a:tc>
                  <a:txBody>
                    <a:bodyPr/>
                    <a:lstStyle/>
                    <a:p>
                      <a:r>
                        <a:rPr lang="tr-TR" sz="3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8.Sınıf Öğrenci Sayısı</a:t>
                      </a:r>
                      <a:endParaRPr lang="tr-TR" sz="3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3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tr-TR" sz="3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1283473">
                <a:tc>
                  <a:txBody>
                    <a:bodyPr/>
                    <a:lstStyle/>
                    <a:p>
                      <a:r>
                        <a:rPr lang="tr-TR" sz="3600" b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Şube</a:t>
                      </a:r>
                      <a:r>
                        <a:rPr lang="tr-TR" sz="3600" b="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Başına Düşen Öğrenci Sayısı</a:t>
                      </a:r>
                      <a:endParaRPr lang="tr-TR" sz="3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tr-TR" sz="3600" b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17,9</a:t>
                      </a:r>
                      <a:endParaRPr lang="tr-TR" sz="36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</a:tbl>
          </a:graphicData>
        </a:graphic>
      </p:graphicFrame>
      <p:sp>
        <p:nvSpPr>
          <p:cNvPr id="5" name="4 Metin kutusu"/>
          <p:cNvSpPr txBox="1"/>
          <p:nvPr/>
        </p:nvSpPr>
        <p:spPr>
          <a:xfrm>
            <a:off x="10677378" y="6488668"/>
            <a:ext cx="7596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dirty="0" smtClean="0"/>
              <a:t>5/22</a:t>
            </a:r>
            <a:endParaRPr lang="tr-TR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367257" y="0"/>
            <a:ext cx="8415721" cy="1848080"/>
          </a:xfrm>
        </p:spPr>
        <p:txBody>
          <a:bodyPr>
            <a:normAutofit/>
          </a:bodyPr>
          <a:lstStyle/>
          <a:p>
            <a:pPr algn="just"/>
            <a:r>
              <a:rPr lang="tr-TR" sz="2400" b="1" dirty="0" smtClean="0">
                <a:latin typeface="Times New Roman" pitchFamily="18" charset="0"/>
                <a:cs typeface="Times New Roman" pitchFamily="18" charset="0"/>
              </a:rPr>
              <a:t>2021-2022 Eğitim Öğretim Yılının başında Okul </a:t>
            </a:r>
            <a:r>
              <a:rPr lang="tr-TR" sz="2400" b="1" dirty="0" smtClean="0">
                <a:latin typeface="Times New Roman" pitchFamily="18" charset="0"/>
                <a:cs typeface="Times New Roman" pitchFamily="18" charset="0"/>
              </a:rPr>
              <a:t>Akademik takip ve Aydın Kazanım  İzleme Sistemi komisyonu tarafından “Lise Hazırlık Programı Yıllık Eylem </a:t>
            </a:r>
            <a:r>
              <a:rPr lang="tr-TR" sz="2400" b="1" dirty="0" smtClean="0">
                <a:latin typeface="Times New Roman" pitchFamily="18" charset="0"/>
                <a:cs typeface="Times New Roman" pitchFamily="18" charset="0"/>
              </a:rPr>
              <a:t>Planı” oluşturuldu. 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63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44298" y="1999399"/>
            <a:ext cx="6469196" cy="44441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673195" y="300210"/>
            <a:ext cx="8534400" cy="1098932"/>
          </a:xfrm>
        </p:spPr>
        <p:txBody>
          <a:bodyPr>
            <a:normAutofit/>
          </a:bodyPr>
          <a:lstStyle/>
          <a:p>
            <a:r>
              <a:rPr lang="tr-TR" sz="2400" dirty="0" smtClean="0">
                <a:latin typeface="Times New Roman" pitchFamily="18" charset="0"/>
                <a:cs typeface="Times New Roman" pitchFamily="18" charset="0"/>
              </a:rPr>
              <a:t>6 Eylül 2021 tarihi itibariyle 8.sınıf öğrencilerimiz için DYK Kursları açıldı.</a:t>
            </a:r>
            <a:endParaRPr lang="tr-TR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9394" name="Picture 2" descr="Destekleme ve Yetiştirme Kursları (DYK) Başvurularında Son Günl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29282" y="1334977"/>
            <a:ext cx="4768964" cy="2228060"/>
          </a:xfrm>
          <a:prstGeom prst="rect">
            <a:avLst/>
          </a:prstGeom>
          <a:noFill/>
        </p:spPr>
      </p:pic>
      <p:sp>
        <p:nvSpPr>
          <p:cNvPr id="59396" name="AutoShape 4" descr="blob:https://web.whatsapp.com/a2fcaa85-7655-4994-9eec-48661215052f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9397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6438" y="4347531"/>
            <a:ext cx="3855903" cy="21689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9" name="AutoShape 7" descr="blob:https://web.whatsapp.com/ad01fe98-fb29-42bd-be0b-35759aaad96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9400" name="Picture 8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387508" y="4343400"/>
            <a:ext cx="3066361" cy="2178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401" name="Picture 9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357" y="3657600"/>
            <a:ext cx="2436939" cy="3200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532512" y="176270"/>
            <a:ext cx="8534400" cy="2615486"/>
          </a:xfrm>
        </p:spPr>
        <p:txBody>
          <a:bodyPr>
            <a:normAutofit/>
          </a:bodyPr>
          <a:lstStyle/>
          <a:p>
            <a:pPr algn="just"/>
            <a:r>
              <a:rPr lang="tr-TR" sz="2400" b="1" dirty="0" smtClean="0">
                <a:latin typeface="Times New Roman" pitchFamily="18" charset="0"/>
                <a:cs typeface="Times New Roman" pitchFamily="18" charset="0"/>
              </a:rPr>
              <a:t>Okul Akademik takip ve Aydın Kazanım  İzleme Sistemi </a:t>
            </a:r>
            <a:r>
              <a:rPr lang="tr-TR" sz="2400" b="1" dirty="0" smtClean="0">
                <a:latin typeface="Times New Roman" pitchFamily="18" charset="0"/>
                <a:cs typeface="Times New Roman" pitchFamily="18" charset="0"/>
              </a:rPr>
              <a:t>komisyonu sürecin takibi ve değerlendirmesi açısından periyodik olarak toplandı.</a:t>
            </a:r>
            <a:endParaRPr lang="tr-TR" sz="2400" dirty="0"/>
          </a:p>
        </p:txBody>
      </p:sp>
      <p:sp>
        <p:nvSpPr>
          <p:cNvPr id="55298" name="AutoShape 2" descr="blob:https://web.whatsapp.com/9e16e88f-6bad-4b0b-a447-ffba1fc3766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5300" name="AutoShape 4" descr="blob:https://web.whatsapp.com/9e16e88f-6bad-4b0b-a447-ffba1fc3766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sp>
        <p:nvSpPr>
          <p:cNvPr id="55302" name="AutoShape 6" descr="blob:https://web.whatsapp.com/9e16e88f-6bad-4b0b-a447-ffba1fc3766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r-TR"/>
          </a:p>
        </p:txBody>
      </p:sp>
      <p:pic>
        <p:nvPicPr>
          <p:cNvPr id="55303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28521" y="2756788"/>
            <a:ext cx="3617204" cy="27093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07" name="Picture 11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741509" y="2788071"/>
            <a:ext cx="447675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İçerik Yer Tutucusu"/>
          <p:cNvSpPr>
            <a:spLocks noGrp="1"/>
          </p:cNvSpPr>
          <p:nvPr>
            <p:ph idx="1"/>
          </p:nvPr>
        </p:nvSpPr>
        <p:spPr>
          <a:xfrm>
            <a:off x="1510476" y="264405"/>
            <a:ext cx="7886911" cy="2478795"/>
          </a:xfrm>
        </p:spPr>
        <p:txBody>
          <a:bodyPr>
            <a:normAutofit/>
          </a:bodyPr>
          <a:lstStyle/>
          <a:p>
            <a:r>
              <a:rPr lang="tr-TR" sz="2400" b="1" dirty="0" smtClean="0">
                <a:latin typeface="Times New Roman" pitchFamily="18" charset="0"/>
                <a:cs typeface="Times New Roman" pitchFamily="18" charset="0"/>
              </a:rPr>
              <a:t>Lise Hazırlık Programı Eylem Planı kapsamında okulumuz web sitesinde rehberlik başlığı adı altında kişisel,eğitsel  ve mesleki rehberlik içerikleri oluşturulmuştur.</a:t>
            </a:r>
            <a:endParaRPr lang="tr-TR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5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8342" y="3369088"/>
            <a:ext cx="4205860" cy="3246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0402" y="2762223"/>
            <a:ext cx="3155300" cy="2979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427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698277" y="1770503"/>
            <a:ext cx="3207285" cy="307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ilim">
  <a:themeElements>
    <a:clrScheme name="Dilim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Dilim">
      <a:maj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Dilim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Slice" id="{0507925B-6AC9-4358-8E18-C330545D08F8}" vid="{13FEC7C6-62A9-40C4-99D2-581AACACAA2F}"/>
    </a:ext>
  </a:extLst>
</a:theme>
</file>

<file path=ppt/theme/theme2.xml><?xml version="1.0" encoding="utf-8"?>
<a:theme xmlns:a="http://schemas.openxmlformats.org/drawingml/2006/main" name="Ofis Teması">
  <a:themeElements>
    <a:clrScheme name="Ofis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is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is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3278</TotalTime>
  <Words>442</Words>
  <Application>Microsoft Office PowerPoint</Application>
  <PresentationFormat>Özel</PresentationFormat>
  <Paragraphs>80</Paragraphs>
  <Slides>23</Slides>
  <Notes>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Slayt Başlıkları</vt:lpstr>
      </vt:variant>
      <vt:variant>
        <vt:i4>23</vt:i4>
      </vt:variant>
    </vt:vector>
  </HeadingPairs>
  <TitlesOfParts>
    <vt:vector size="24" baseType="lpstr">
      <vt:lpstr>Dilim</vt:lpstr>
      <vt:lpstr>Slayt 1</vt:lpstr>
      <vt:lpstr>Slayt 2</vt:lpstr>
      <vt:lpstr>Slayt 3</vt:lpstr>
      <vt:lpstr>Slayt 4</vt:lpstr>
      <vt:lpstr>Slayt 5</vt:lpstr>
      <vt:lpstr>Slayt 6</vt:lpstr>
      <vt:lpstr>Slayt 7</vt:lpstr>
      <vt:lpstr>Slayt 8</vt:lpstr>
      <vt:lpstr>Slayt 9</vt:lpstr>
      <vt:lpstr>Slayt 10</vt:lpstr>
      <vt:lpstr>Slayt 11</vt:lpstr>
      <vt:lpstr>Slayt 12</vt:lpstr>
      <vt:lpstr>Slayt 13</vt:lpstr>
      <vt:lpstr>Slayt 14</vt:lpstr>
      <vt:lpstr>Slayt 15</vt:lpstr>
      <vt:lpstr>Slayt 16</vt:lpstr>
      <vt:lpstr>Slayt 17</vt:lpstr>
      <vt:lpstr>Slayt 18</vt:lpstr>
      <vt:lpstr> </vt:lpstr>
      <vt:lpstr>Slayt 20</vt:lpstr>
      <vt:lpstr>Slayt 21</vt:lpstr>
      <vt:lpstr>Slayt 22</vt:lpstr>
      <vt:lpstr>Slayt 23</vt:lpstr>
    </vt:vector>
  </TitlesOfParts>
  <Company>Silentall Unattended Installer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VİRANŞEHİR MESLEKİ EĞİTİM MERKEZİ</dc:title>
  <dc:creator>ronaldinho424</dc:creator>
  <cp:lastModifiedBy>FARUK</cp:lastModifiedBy>
  <cp:revision>357</cp:revision>
  <dcterms:created xsi:type="dcterms:W3CDTF">2018-03-28T08:30:02Z</dcterms:created>
  <dcterms:modified xsi:type="dcterms:W3CDTF">2022-07-01T12:48:08Z</dcterms:modified>
</cp:coreProperties>
</file>